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68" r:id="rId3"/>
    <p:sldId id="269" r:id="rId4"/>
    <p:sldId id="267" r:id="rId5"/>
    <p:sldId id="262" r:id="rId6"/>
    <p:sldId id="266" r:id="rId7"/>
    <p:sldId id="264" r:id="rId8"/>
    <p:sldId id="258" r:id="rId9"/>
    <p:sldId id="271" r:id="rId10"/>
    <p:sldId id="273" r:id="rId11"/>
    <p:sldId id="283" r:id="rId12"/>
    <p:sldId id="288" r:id="rId13"/>
    <p:sldId id="272" r:id="rId14"/>
    <p:sldId id="282" r:id="rId15"/>
    <p:sldId id="287" r:id="rId16"/>
    <p:sldId id="289" r:id="rId17"/>
    <p:sldId id="290" r:id="rId18"/>
    <p:sldId id="265"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Roboto" panose="02000000000000000000" pitchFamily="2" charset="0"/>
      <p:regular r:id="rId33"/>
    </p:embeddedFont>
    <p:embeddedFont>
      <p:font typeface="Roboto Bold" panose="02000000000000000000" charset="0"/>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4A6"/>
    <a:srgbClr val="1D7151"/>
    <a:srgbClr val="DD915E"/>
    <a:srgbClr val="C18921"/>
    <a:srgbClr val="F2A365"/>
    <a:srgbClr val="153A58"/>
    <a:srgbClr val="41460E"/>
    <a:srgbClr val="3960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109" autoAdjust="0"/>
  </p:normalViewPr>
  <p:slideViewPr>
    <p:cSldViewPr>
      <p:cViewPr varScale="1">
        <p:scale>
          <a:sx n="56" d="100"/>
          <a:sy n="56" d="100"/>
        </p:scale>
        <p:origin x="610" y="-3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rat" userId="3fc8002370acb6fa" providerId="LiveId" clId="{CD79355F-C3AE-4FA3-B9AD-54A7A8412BA5}"/>
    <pc:docChg chg="undo custSel modSld">
      <pc:chgData name="Ishrat" userId="3fc8002370acb6fa" providerId="LiveId" clId="{CD79355F-C3AE-4FA3-B9AD-54A7A8412BA5}" dt="2022-09-25T01:57:08.640" v="50" actId="21"/>
      <pc:docMkLst>
        <pc:docMk/>
      </pc:docMkLst>
      <pc:sldChg chg="modSp mod">
        <pc:chgData name="Ishrat" userId="3fc8002370acb6fa" providerId="LiveId" clId="{CD79355F-C3AE-4FA3-B9AD-54A7A8412BA5}" dt="2022-09-22T04:09:50.462" v="3" actId="1076"/>
        <pc:sldMkLst>
          <pc:docMk/>
          <pc:sldMk cId="0" sldId="258"/>
        </pc:sldMkLst>
        <pc:spChg chg="mod">
          <ac:chgData name="Ishrat" userId="3fc8002370acb6fa" providerId="LiveId" clId="{CD79355F-C3AE-4FA3-B9AD-54A7A8412BA5}" dt="2022-09-22T04:09:50.462" v="3" actId="1076"/>
          <ac:spMkLst>
            <pc:docMk/>
            <pc:sldMk cId="0" sldId="258"/>
            <ac:spMk id="33" creationId="{00000000-0000-0000-0000-000000000000}"/>
          </ac:spMkLst>
        </pc:spChg>
      </pc:sldChg>
      <pc:sldChg chg="modSp mod">
        <pc:chgData name="Ishrat" userId="3fc8002370acb6fa" providerId="LiveId" clId="{CD79355F-C3AE-4FA3-B9AD-54A7A8412BA5}" dt="2022-09-22T04:06:51.798" v="2" actId="1038"/>
        <pc:sldMkLst>
          <pc:docMk/>
          <pc:sldMk cId="0" sldId="264"/>
        </pc:sldMkLst>
        <pc:picChg chg="mod">
          <ac:chgData name="Ishrat" userId="3fc8002370acb6fa" providerId="LiveId" clId="{CD79355F-C3AE-4FA3-B9AD-54A7A8412BA5}" dt="2022-09-22T04:06:51.798" v="2" actId="1038"/>
          <ac:picMkLst>
            <pc:docMk/>
            <pc:sldMk cId="0" sldId="264"/>
            <ac:picMk id="2" creationId="{00000000-0000-0000-0000-000000000000}"/>
          </ac:picMkLst>
        </pc:picChg>
      </pc:sldChg>
      <pc:sldChg chg="addSp delSp modSp mod setBg">
        <pc:chgData name="Ishrat" userId="3fc8002370acb6fa" providerId="LiveId" clId="{CD79355F-C3AE-4FA3-B9AD-54A7A8412BA5}" dt="2022-09-25T01:57:08.640" v="50" actId="21"/>
        <pc:sldMkLst>
          <pc:docMk/>
          <pc:sldMk cId="2335079699" sldId="290"/>
        </pc:sldMkLst>
        <pc:spChg chg="add del mod">
          <ac:chgData name="Ishrat" userId="3fc8002370acb6fa" providerId="LiveId" clId="{CD79355F-C3AE-4FA3-B9AD-54A7A8412BA5}" dt="2022-09-25T01:38:47.279" v="16" actId="478"/>
          <ac:spMkLst>
            <pc:docMk/>
            <pc:sldMk cId="2335079699" sldId="290"/>
            <ac:spMk id="2" creationId="{3AA98103-0492-B3F4-6BF0-350492B1BBB2}"/>
          </ac:spMkLst>
        </pc:spChg>
        <pc:spChg chg="add del mod">
          <ac:chgData name="Ishrat" userId="3fc8002370acb6fa" providerId="LiveId" clId="{CD79355F-C3AE-4FA3-B9AD-54A7A8412BA5}" dt="2022-09-25T01:57:08.640" v="50" actId="21"/>
          <ac:spMkLst>
            <pc:docMk/>
            <pc:sldMk cId="2335079699" sldId="290"/>
            <ac:spMk id="6" creationId="{F7CD02C2-EE9E-ECD4-06CC-CBF7DC448CEC}"/>
          </ac:spMkLst>
        </pc:spChg>
        <pc:picChg chg="add del mod">
          <ac:chgData name="Ishrat" userId="3fc8002370acb6fa" providerId="LiveId" clId="{CD79355F-C3AE-4FA3-B9AD-54A7A8412BA5}" dt="2022-09-25T01:38:00.421" v="10" actId="478"/>
          <ac:picMkLst>
            <pc:docMk/>
            <pc:sldMk cId="2335079699" sldId="290"/>
            <ac:picMk id="1027" creationId="{4335AA91-0C88-C103-7587-B21F15774E7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04632-551A-4311-BF99-AA2468DB1BEC}" type="datetimeFigureOut">
              <a:rPr lang="en-US" smtClean="0"/>
              <a:t>9/25/2022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F0C84-D9B0-4555-B352-A4C8149DB988}" type="slidenum">
              <a:rPr lang="en-US" smtClean="0"/>
              <a:t>‹#›</a:t>
            </a:fld>
            <a:endParaRPr lang="en-US"/>
          </a:p>
        </p:txBody>
      </p:sp>
    </p:spTree>
    <p:extLst>
      <p:ext uri="{BB962C8B-B14F-4D97-AF65-F5344CB8AC3E}">
        <p14:creationId xmlns:p14="http://schemas.microsoft.com/office/powerpoint/2010/main" val="2991027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FF0C84-D9B0-4555-B352-A4C8149DB988}" type="slidenum">
              <a:rPr lang="en-US" smtClean="0"/>
              <a:t>2</a:t>
            </a:fld>
            <a:endParaRPr lang="en-US"/>
          </a:p>
        </p:txBody>
      </p:sp>
    </p:spTree>
    <p:extLst>
      <p:ext uri="{BB962C8B-B14F-4D97-AF65-F5344CB8AC3E}">
        <p14:creationId xmlns:p14="http://schemas.microsoft.com/office/powerpoint/2010/main" val="154984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FF0C84-D9B0-4555-B352-A4C8149DB988}" type="slidenum">
              <a:rPr lang="en-US" smtClean="0"/>
              <a:t>4</a:t>
            </a:fld>
            <a:endParaRPr lang="en-US"/>
          </a:p>
        </p:txBody>
      </p:sp>
    </p:spTree>
    <p:extLst>
      <p:ext uri="{BB962C8B-B14F-4D97-AF65-F5344CB8AC3E}">
        <p14:creationId xmlns:p14="http://schemas.microsoft.com/office/powerpoint/2010/main" val="1332151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FF0C84-D9B0-4555-B352-A4C8149DB988}" type="slidenum">
              <a:rPr lang="en-US" smtClean="0"/>
              <a:t>5</a:t>
            </a:fld>
            <a:endParaRPr lang="en-US"/>
          </a:p>
        </p:txBody>
      </p:sp>
    </p:spTree>
    <p:extLst>
      <p:ext uri="{BB962C8B-B14F-4D97-AF65-F5344CB8AC3E}">
        <p14:creationId xmlns:p14="http://schemas.microsoft.com/office/powerpoint/2010/main" val="190213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34E27F0-E15B-41CA-AFB9-DE0CDCDF27C2}" type="datetime1">
              <a:rPr lang="en-US" smtClean="0"/>
              <a:t>9/25/2022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2A63C2-4BE3-4964-B047-E1100AAAA68A}" type="datetime1">
              <a:rPr lang="en-US" smtClean="0"/>
              <a:t>9/25/2022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5A011-1245-4CE2-956F-ADAD9FD35E7B}" type="datetime1">
              <a:rPr lang="en-US" smtClean="0"/>
              <a:t>9/25/2022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38F1D8-8948-4EF7-ABF7-AB70C4925BFA}" type="datetime1">
              <a:rPr lang="en-US" smtClean="0"/>
              <a:t>9/25/2022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D31FCA-D266-456B-8998-F278D306B071}" type="datetime1">
              <a:rPr lang="en-US" smtClean="0"/>
              <a:t>9/25/2022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A6F78A-948C-427C-81D0-1FB4641752F8}" type="datetime1">
              <a:rPr lang="en-US" smtClean="0"/>
              <a:t>9/25/2022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59ECD1-AF4A-4656-B20A-55E1BA6FABA2}" type="datetime1">
              <a:rPr lang="en-US" smtClean="0"/>
              <a:t>9/25/2022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762275-FC50-4574-A7BE-3B8B638C3296}" type="datetime1">
              <a:rPr lang="en-US" smtClean="0"/>
              <a:t>9/25/2022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047141-F77B-4610-A5D0-C7EF41AC601F}" type="datetime1">
              <a:rPr lang="en-US" smtClean="0"/>
              <a:t>9/25/2022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EEF829-1402-4214-A04C-AF9BC35F6592}" type="datetime1">
              <a:rPr lang="en-US" smtClean="0"/>
              <a:t>9/25/2022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5B2FE3-D2FA-4CF1-947A-B0360D189E0A}" type="datetime1">
              <a:rPr lang="en-US" smtClean="0"/>
              <a:t>9/25/2022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7D8B1-F985-40B6-A98A-F84C035A1787}" type="datetime1">
              <a:rPr lang="en-US" smtClean="0"/>
              <a:t>9/25/2022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g"/><Relationship Id="rId5" Type="http://schemas.microsoft.com/office/2007/relationships/hdphoto" Target="../media/hdphoto1.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png"/><Relationship Id="rId7" Type="http://schemas.openxmlformats.org/officeDocument/2006/relationships/image" Target="../media/image16.jpg"/><Relationship Id="rId2"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grpSp>
        <p:nvGrpSpPr>
          <p:cNvPr id="3" name="Group 3"/>
          <p:cNvGrpSpPr/>
          <p:nvPr/>
        </p:nvGrpSpPr>
        <p:grpSpPr>
          <a:xfrm>
            <a:off x="2511332" y="3775512"/>
            <a:ext cx="13265335" cy="2735975"/>
            <a:chOff x="0" y="0"/>
            <a:chExt cx="3493751" cy="720586"/>
          </a:xfrm>
        </p:grpSpPr>
        <p:sp>
          <p:nvSpPr>
            <p:cNvPr id="4" name="Freeform 4"/>
            <p:cNvSpPr/>
            <p:nvPr/>
          </p:nvSpPr>
          <p:spPr>
            <a:xfrm>
              <a:off x="0" y="0"/>
              <a:ext cx="3493751" cy="720586"/>
            </a:xfrm>
            <a:custGeom>
              <a:avLst/>
              <a:gdLst/>
              <a:ahLst/>
              <a:cxnLst/>
              <a:rect l="l" t="t" r="r" b="b"/>
              <a:pathLst>
                <a:path w="3493751" h="720586">
                  <a:moveTo>
                    <a:pt x="0" y="0"/>
                  </a:moveTo>
                  <a:lnTo>
                    <a:pt x="3493751" y="0"/>
                  </a:lnTo>
                  <a:lnTo>
                    <a:pt x="3493751" y="720586"/>
                  </a:lnTo>
                  <a:lnTo>
                    <a:pt x="0" y="720586"/>
                  </a:lnTo>
                  <a:close/>
                </a:path>
              </a:pathLst>
            </a:custGeom>
            <a:solidFill>
              <a:srgbClr val="05665C"/>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3">
            <a:alphaModFix amt="32999"/>
          </a:blip>
          <a:srcRect l="12375" t="39391" r="8822" b="36260"/>
          <a:stretch>
            <a:fillRect/>
          </a:stretch>
        </p:blipFill>
        <p:spPr>
          <a:xfrm>
            <a:off x="2511332" y="3775512"/>
            <a:ext cx="13265335" cy="273597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11332" y="3775512"/>
            <a:ext cx="13265335" cy="2735975"/>
          </a:xfrm>
          <a:prstGeom prst="rect">
            <a:avLst/>
          </a:prstGeom>
        </p:spPr>
      </p:pic>
      <p:sp>
        <p:nvSpPr>
          <p:cNvPr id="8" name="TextBox 8"/>
          <p:cNvSpPr txBox="1"/>
          <p:nvPr/>
        </p:nvSpPr>
        <p:spPr>
          <a:xfrm>
            <a:off x="3854308" y="4218236"/>
            <a:ext cx="10999934" cy="1615827"/>
          </a:xfrm>
          <a:prstGeom prst="rect">
            <a:avLst/>
          </a:prstGeom>
        </p:spPr>
        <p:txBody>
          <a:bodyPr wrap="square" lIns="0" tIns="0" rIns="0" bIns="0" rtlCol="0" anchor="t">
            <a:spAutoFit/>
          </a:bodyPr>
          <a:lstStyle/>
          <a:p>
            <a:pPr algn="just">
              <a:lnSpc>
                <a:spcPts val="12599"/>
              </a:lnSpc>
            </a:pPr>
            <a:r>
              <a:rPr lang="en-US" sz="9000" spc="441" dirty="0">
                <a:solidFill>
                  <a:srgbClr val="FFFFFF"/>
                </a:solidFill>
                <a:latin typeface="Roboto Bold"/>
              </a:rPr>
              <a:t>Farming </a:t>
            </a:r>
            <a:r>
              <a:rPr lang="en-US" sz="9000" spc="441" dirty="0">
                <a:solidFill>
                  <a:srgbClr val="00F6DC"/>
                </a:solidFill>
                <a:latin typeface="Roboto Bold"/>
              </a:rPr>
              <a:t>Assistant</a:t>
            </a:r>
          </a:p>
        </p:txBody>
      </p:sp>
      <p:sp>
        <p:nvSpPr>
          <p:cNvPr id="9" name="TextBox 9"/>
          <p:cNvSpPr txBox="1"/>
          <p:nvPr/>
        </p:nvSpPr>
        <p:spPr>
          <a:xfrm>
            <a:off x="8829367" y="4124807"/>
            <a:ext cx="5614526" cy="1552575"/>
          </a:xfrm>
          <a:prstGeom prst="rect">
            <a:avLst/>
          </a:prstGeom>
        </p:spPr>
        <p:txBody>
          <a:bodyPr lIns="0" tIns="0" rIns="0" bIns="0" rtlCol="0" anchor="t">
            <a:spAutoFit/>
          </a:bodyPr>
          <a:lstStyle/>
          <a:p>
            <a:pPr algn="just">
              <a:lnSpc>
                <a:spcPts val="12599"/>
              </a:lnSpc>
            </a:pPr>
            <a:endParaRPr lang="en-US" sz="9000" spc="441" dirty="0">
              <a:solidFill>
                <a:srgbClr val="00F6DC"/>
              </a:solidFill>
              <a:latin typeface="Roboto Bold"/>
            </a:endParaRPr>
          </a:p>
        </p:txBody>
      </p:sp>
      <p:sp>
        <p:nvSpPr>
          <p:cNvPr id="10" name="TextBox 10"/>
          <p:cNvSpPr txBox="1"/>
          <p:nvPr/>
        </p:nvSpPr>
        <p:spPr>
          <a:xfrm>
            <a:off x="5176882" y="5631180"/>
            <a:ext cx="7934236" cy="392543"/>
          </a:xfrm>
          <a:prstGeom prst="rect">
            <a:avLst/>
          </a:prstGeom>
        </p:spPr>
        <p:txBody>
          <a:bodyPr lIns="0" tIns="0" rIns="0" bIns="0" rtlCol="0" anchor="t">
            <a:spAutoFit/>
          </a:bodyPr>
          <a:lstStyle/>
          <a:p>
            <a:pPr algn="ctr">
              <a:lnSpc>
                <a:spcPts val="3359"/>
              </a:lnSpc>
            </a:pPr>
            <a:r>
              <a:rPr lang="en-US" sz="2399" dirty="0">
                <a:solidFill>
                  <a:srgbClr val="FFFFFF"/>
                </a:solidFill>
                <a:latin typeface="Lato"/>
              </a:rPr>
              <a:t> </a:t>
            </a:r>
          </a:p>
        </p:txBody>
      </p:sp>
      <p:sp>
        <p:nvSpPr>
          <p:cNvPr id="11" name="Date Placeholder 10"/>
          <p:cNvSpPr>
            <a:spLocks noGrp="1"/>
          </p:cNvSpPr>
          <p:nvPr>
            <p:ph type="dt" sz="half" idx="10"/>
          </p:nvPr>
        </p:nvSpPr>
        <p:spPr/>
        <p:txBody>
          <a:bodyPr/>
          <a:lstStyle/>
          <a:p>
            <a:fld id="{ECB49174-F1FC-4C93-809B-69C4DB945885}" type="datetime1">
              <a:rPr lang="en-US" smtClean="0"/>
              <a:t>9/25/2022</a:t>
            </a:fld>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1</a:t>
            </a:fld>
            <a:endParaRPr lang="en-US"/>
          </a:p>
        </p:txBody>
      </p:sp>
      <p:sp>
        <p:nvSpPr>
          <p:cNvPr id="17" name="TextBox 16">
            <a:extLst>
              <a:ext uri="{FF2B5EF4-FFF2-40B4-BE49-F238E27FC236}">
                <a16:creationId xmlns:a16="http://schemas.microsoft.com/office/drawing/2014/main" id="{108AF772-A614-034F-0F1D-53DA5AA73697}"/>
              </a:ext>
            </a:extLst>
          </p:cNvPr>
          <p:cNvSpPr txBox="1"/>
          <p:nvPr/>
        </p:nvSpPr>
        <p:spPr>
          <a:xfrm>
            <a:off x="16535400" y="9486900"/>
            <a:ext cx="1752600" cy="563616"/>
          </a:xfrm>
          <a:prstGeom prst="rect">
            <a:avLst/>
          </a:prstGeom>
          <a:noFill/>
        </p:spPr>
        <p:txBody>
          <a:bodyPr wrap="square">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2EDDB"/>
                </a:solidFill>
                <a:effectLst/>
                <a:uLnTx/>
                <a:uFillTx/>
                <a:latin typeface="Times New Roman" panose="02020603050405020304" pitchFamily="18" charset="0"/>
                <a:ea typeface="Open Sans" panose="020B0606030504020204" pitchFamily="34" charset="0"/>
                <a:cs typeface="Times New Roman" panose="02020603050405020304" pitchFamily="18" charset="0"/>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p:nvPr/>
        </p:nvGrpSpPr>
        <p:grpSpPr>
          <a:xfrm rot="5400000" flipH="1">
            <a:off x="8302729" y="-8270772"/>
            <a:ext cx="1697783" cy="18272761"/>
            <a:chOff x="0" y="0"/>
            <a:chExt cx="1120102" cy="2770355"/>
          </a:xfrm>
        </p:grpSpPr>
        <p:sp>
          <p:nvSpPr>
            <p:cNvPr id="27"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28"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5723117" y="442614"/>
            <a:ext cx="7543800" cy="1086836"/>
          </a:xfrm>
          <a:prstGeom prst="rect">
            <a:avLst/>
          </a:prstGeom>
        </p:spPr>
        <p:txBody>
          <a:bodyPr wrap="square" lIns="0" tIns="0" rIns="0" bIns="0" rtlCol="0" anchor="t">
            <a:spAutoFit/>
          </a:bodyPr>
          <a:lstStyle/>
          <a:p>
            <a:pPr algn="ctr">
              <a:lnSpc>
                <a:spcPts val="9279"/>
              </a:lnSpc>
            </a:pPr>
            <a:r>
              <a:rPr lang="en-US" sz="6000" dirty="0">
                <a:solidFill>
                  <a:srgbClr val="000000"/>
                </a:solidFill>
                <a:latin typeface="Roboto Bold"/>
              </a:rPr>
              <a:t>User Interface(Blogs)</a:t>
            </a:r>
          </a:p>
        </p:txBody>
      </p:sp>
      <p:sp>
        <p:nvSpPr>
          <p:cNvPr id="24" name="Rectangle 23"/>
          <p:cNvSpPr/>
          <p:nvPr/>
        </p:nvSpPr>
        <p:spPr>
          <a:xfrm>
            <a:off x="990600" y="3924300"/>
            <a:ext cx="4495800" cy="3560975"/>
          </a:xfrm>
          <a:prstGeom prst="rect">
            <a:avLst/>
          </a:prstGeom>
        </p:spPr>
        <p:txBody>
          <a:bodyPr wrap="square">
            <a:spAutoFit/>
          </a:bodyPr>
          <a:lstStyle/>
          <a:p>
            <a:pPr lvl="0" algn="just">
              <a:lnSpc>
                <a:spcPct val="115000"/>
              </a:lnSpc>
            </a:pPr>
            <a:r>
              <a:rPr lang="en-US" sz="2800" dirty="0">
                <a:latin typeface="Times New Roman" panose="02020603050405020304" pitchFamily="18" charset="0"/>
                <a:cs typeface="Times New Roman" panose="02020603050405020304" pitchFamily="18" charset="0"/>
              </a:rPr>
              <a:t>Users can see the blogs uploaded by the agriculturists from the bottom of the home page. By clicking on the blogs users can view the blogs in detail.</a:t>
            </a:r>
          </a:p>
          <a:p>
            <a:pPr algn="just">
              <a:lnSpc>
                <a:spcPct val="115000"/>
              </a:lnSpc>
            </a:pPr>
            <a:endParaRPr lang="en-US" sz="2800" dirty="0">
              <a:effectLst/>
              <a:latin typeface="Arial" panose="020B0604020202020204" pitchFamily="34" charset="0"/>
              <a:ea typeface="Arial" panose="020B0604020202020204" pitchFamily="34" charset="0"/>
            </a:endParaRPr>
          </a:p>
        </p:txBody>
      </p:sp>
      <p:sp>
        <p:nvSpPr>
          <p:cNvPr id="2" name="Date Placeholder 1"/>
          <p:cNvSpPr>
            <a:spLocks noGrp="1"/>
          </p:cNvSpPr>
          <p:nvPr>
            <p:ph type="dt" sz="half" idx="10"/>
          </p:nvPr>
        </p:nvSpPr>
        <p:spPr>
          <a:xfrm>
            <a:off x="533400" y="9218863"/>
            <a:ext cx="2133600" cy="365125"/>
          </a:xfrm>
        </p:spPr>
        <p:txBody>
          <a:bodyPr/>
          <a:lstStyle/>
          <a:p>
            <a:fld id="{A2212D66-F790-42E0-9C92-88F8F74E8CF6}" type="datetime1">
              <a:rPr lang="en-US" smtClean="0"/>
              <a:t>9/25/2022</a:t>
            </a:fld>
            <a:endParaRPr lang="en-US"/>
          </a:p>
        </p:txBody>
      </p:sp>
      <p:sp>
        <p:nvSpPr>
          <p:cNvPr id="4" name="Rectangle 3"/>
          <p:cNvSpPr/>
          <p:nvPr/>
        </p:nvSpPr>
        <p:spPr>
          <a:xfrm>
            <a:off x="16996228" y="9472607"/>
            <a:ext cx="762001" cy="551561"/>
          </a:xfrm>
          <a:prstGeom prst="rect">
            <a:avLst/>
          </a:prstGeom>
        </p:spPr>
        <p:txBody>
          <a:bodyPr wrap="squar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10</a:t>
            </a:r>
          </a:p>
        </p:txBody>
      </p:sp>
      <p:pic>
        <p:nvPicPr>
          <p:cNvPr id="6" name="Picture 5">
            <a:extLst>
              <a:ext uri="{FF2B5EF4-FFF2-40B4-BE49-F238E27FC236}">
                <a16:creationId xmlns:a16="http://schemas.microsoft.com/office/drawing/2014/main" id="{29E32BBE-B310-15B5-F824-732E82A2CB56}"/>
              </a:ext>
            </a:extLst>
          </p:cNvPr>
          <p:cNvPicPr>
            <a:picLocks noChangeAspect="1"/>
          </p:cNvPicPr>
          <p:nvPr/>
        </p:nvPicPr>
        <p:blipFill>
          <a:blip r:embed="rId2"/>
          <a:stretch>
            <a:fillRect/>
          </a:stretch>
        </p:blipFill>
        <p:spPr>
          <a:xfrm>
            <a:off x="12926918" y="2748650"/>
            <a:ext cx="4442681" cy="6303216"/>
          </a:xfrm>
          <a:prstGeom prst="rect">
            <a:avLst/>
          </a:prstGeom>
        </p:spPr>
      </p:pic>
      <p:pic>
        <p:nvPicPr>
          <p:cNvPr id="8" name="Picture 7">
            <a:extLst>
              <a:ext uri="{FF2B5EF4-FFF2-40B4-BE49-F238E27FC236}">
                <a16:creationId xmlns:a16="http://schemas.microsoft.com/office/drawing/2014/main" id="{C553C4A7-6000-BDFD-FE07-CE0257D68660}"/>
              </a:ext>
            </a:extLst>
          </p:cNvPr>
          <p:cNvPicPr>
            <a:picLocks noChangeAspect="1"/>
          </p:cNvPicPr>
          <p:nvPr/>
        </p:nvPicPr>
        <p:blipFill>
          <a:blip r:embed="rId3"/>
          <a:stretch>
            <a:fillRect/>
          </a:stretch>
        </p:blipFill>
        <p:spPr>
          <a:xfrm>
            <a:off x="5723117" y="4152900"/>
            <a:ext cx="6841766" cy="4014369"/>
          </a:xfrm>
          <a:prstGeom prst="rect">
            <a:avLst/>
          </a:prstGeom>
        </p:spPr>
      </p:pic>
    </p:spTree>
    <p:extLst>
      <p:ext uri="{BB962C8B-B14F-4D97-AF65-F5344CB8AC3E}">
        <p14:creationId xmlns:p14="http://schemas.microsoft.com/office/powerpoint/2010/main" val="251950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p:nvPr/>
        </p:nvGrpSpPr>
        <p:grpSpPr>
          <a:xfrm rot="5400000" flipH="1">
            <a:off x="8302728" y="-8263903"/>
            <a:ext cx="1697783" cy="18272761"/>
            <a:chOff x="0" y="0"/>
            <a:chExt cx="1120102" cy="2770355"/>
          </a:xfrm>
        </p:grpSpPr>
        <p:sp>
          <p:nvSpPr>
            <p:cNvPr id="27"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28"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4343400" y="329059"/>
            <a:ext cx="9525000" cy="1086836"/>
          </a:xfrm>
          <a:prstGeom prst="rect">
            <a:avLst/>
          </a:prstGeom>
        </p:spPr>
        <p:txBody>
          <a:bodyPr wrap="square" lIns="0" tIns="0" rIns="0" bIns="0" rtlCol="0" anchor="t">
            <a:spAutoFit/>
          </a:bodyPr>
          <a:lstStyle/>
          <a:p>
            <a:pPr algn="ctr">
              <a:lnSpc>
                <a:spcPts val="9279"/>
              </a:lnSpc>
            </a:pPr>
            <a:r>
              <a:rPr lang="en-US" sz="6000" dirty="0">
                <a:solidFill>
                  <a:srgbClr val="000000"/>
                </a:solidFill>
                <a:latin typeface="Roboto Bold"/>
              </a:rPr>
              <a:t>User Interface(Seek help)</a:t>
            </a:r>
          </a:p>
        </p:txBody>
      </p:sp>
      <p:sp>
        <p:nvSpPr>
          <p:cNvPr id="2" name="Rectangle 1"/>
          <p:cNvSpPr/>
          <p:nvPr/>
        </p:nvSpPr>
        <p:spPr>
          <a:xfrm>
            <a:off x="1600200" y="4991100"/>
            <a:ext cx="5486400" cy="2985433"/>
          </a:xfrm>
          <a:prstGeom prst="rect">
            <a:avLst/>
          </a:prstGeom>
        </p:spPr>
        <p:txBody>
          <a:bodyPr wrap="square">
            <a:spAutoFit/>
          </a:bodyPr>
          <a:lstStyle/>
          <a:p>
            <a:pPr lvl="0" algn="just"/>
            <a:r>
              <a:rPr lang="en-US" sz="3200" dirty="0">
                <a:latin typeface="Times New Roman" panose="02020603050405020304" pitchFamily="18" charset="0"/>
                <a:cs typeface="Times New Roman" panose="02020603050405020304" pitchFamily="18" charset="0"/>
              </a:rPr>
              <a:t>Farmers can seek help about various agriculture related problems by clicking on the “</a:t>
            </a:r>
            <a:r>
              <a:rPr lang="en-US" sz="3200" dirty="0" err="1">
                <a:latin typeface="Times New Roman" panose="02020603050405020304" pitchFamily="18" charset="0"/>
                <a:cs typeface="Times New Roman" panose="02020603050405020304" pitchFamily="18" charset="0"/>
              </a:rPr>
              <a:t>সমস্যা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বলুন</a:t>
            </a:r>
            <a:r>
              <a:rPr lang="en-US" sz="3200" dirty="0">
                <a:latin typeface="Times New Roman" panose="02020603050405020304" pitchFamily="18" charset="0"/>
                <a:cs typeface="Times New Roman" panose="02020603050405020304" pitchFamily="18" charset="0"/>
              </a:rPr>
              <a:t>” option from the sidebar.</a:t>
            </a:r>
          </a:p>
          <a:p>
            <a:pPr lvl="0" algn="just"/>
            <a:endParaRPr lang="en-US" sz="2800" dirty="0">
              <a:latin typeface="Times New Roman" panose="02020603050405020304" pitchFamily="18" charset="0"/>
              <a:cs typeface="Times New Roman" panose="02020603050405020304" pitchFamily="18" charset="0"/>
            </a:endParaRPr>
          </a:p>
        </p:txBody>
      </p:sp>
      <p:pic>
        <p:nvPicPr>
          <p:cNvPr id="10" name="image4.png"/>
          <p:cNvPicPr/>
          <p:nvPr/>
        </p:nvPicPr>
        <p:blipFill>
          <a:blip r:embed="rId2"/>
          <a:srcRect/>
          <a:stretch>
            <a:fillRect/>
          </a:stretch>
        </p:blipFill>
        <p:spPr>
          <a:xfrm>
            <a:off x="9753600" y="3300934"/>
            <a:ext cx="6599238" cy="6033566"/>
          </a:xfrm>
          <a:prstGeom prst="rect">
            <a:avLst/>
          </a:prstGeom>
          <a:ln/>
        </p:spPr>
      </p:pic>
      <p:sp>
        <p:nvSpPr>
          <p:cNvPr id="3" name="Date Placeholder 2"/>
          <p:cNvSpPr>
            <a:spLocks noGrp="1"/>
          </p:cNvSpPr>
          <p:nvPr>
            <p:ph type="dt" sz="half" idx="10"/>
          </p:nvPr>
        </p:nvSpPr>
        <p:spPr>
          <a:xfrm>
            <a:off x="533400" y="9334500"/>
            <a:ext cx="2133600" cy="365125"/>
          </a:xfrm>
        </p:spPr>
        <p:txBody>
          <a:bodyPr/>
          <a:lstStyle/>
          <a:p>
            <a:fld id="{4188584F-5F9D-4B36-8F56-92C002D836C4}" type="datetime1">
              <a:rPr lang="en-US" smtClean="0"/>
              <a:t>9/25/2022</a:t>
            </a:fld>
            <a:endParaRPr lang="en-US"/>
          </a:p>
        </p:txBody>
      </p:sp>
      <p:sp>
        <p:nvSpPr>
          <p:cNvPr id="5" name="Rectangle 4"/>
          <p:cNvSpPr/>
          <p:nvPr/>
        </p:nvSpPr>
        <p:spPr>
          <a:xfrm>
            <a:off x="16949330" y="9334500"/>
            <a:ext cx="543739" cy="551561"/>
          </a:xfrm>
          <a:prstGeom prst="rect">
            <a:avLst/>
          </a:prstGeom>
        </p:spPr>
        <p:txBody>
          <a:bodyPr wrap="squar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11</a:t>
            </a:r>
          </a:p>
        </p:txBody>
      </p:sp>
    </p:spTree>
    <p:extLst>
      <p:ext uri="{BB962C8B-B14F-4D97-AF65-F5344CB8AC3E}">
        <p14:creationId xmlns:p14="http://schemas.microsoft.com/office/powerpoint/2010/main" val="852674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p:nvPr/>
        </p:nvGrpSpPr>
        <p:grpSpPr>
          <a:xfrm rot="5400000" flipH="1">
            <a:off x="8302729" y="-8270772"/>
            <a:ext cx="1697783" cy="18272761"/>
            <a:chOff x="0" y="0"/>
            <a:chExt cx="1120102" cy="2770355"/>
          </a:xfrm>
        </p:grpSpPr>
        <p:sp>
          <p:nvSpPr>
            <p:cNvPr id="27"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28"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4419600" y="322190"/>
            <a:ext cx="10287000" cy="1086836"/>
          </a:xfrm>
          <a:prstGeom prst="rect">
            <a:avLst/>
          </a:prstGeom>
        </p:spPr>
        <p:txBody>
          <a:bodyPr wrap="square" lIns="0" tIns="0" rIns="0" bIns="0" rtlCol="0" anchor="t">
            <a:spAutoFit/>
          </a:bodyPr>
          <a:lstStyle/>
          <a:p>
            <a:pPr algn="ctr">
              <a:lnSpc>
                <a:spcPts val="9279"/>
              </a:lnSpc>
            </a:pPr>
            <a:r>
              <a:rPr lang="en-US" sz="6000" dirty="0">
                <a:solidFill>
                  <a:srgbClr val="000000"/>
                </a:solidFill>
                <a:latin typeface="Roboto Bold"/>
              </a:rPr>
              <a:t>User Interface(Give solution)</a:t>
            </a:r>
          </a:p>
        </p:txBody>
      </p:sp>
      <p:sp>
        <p:nvSpPr>
          <p:cNvPr id="24" name="Rectangle 23"/>
          <p:cNvSpPr/>
          <p:nvPr/>
        </p:nvSpPr>
        <p:spPr>
          <a:xfrm>
            <a:off x="2936240" y="4457700"/>
            <a:ext cx="5105400" cy="2286780"/>
          </a:xfrm>
          <a:prstGeom prst="rect">
            <a:avLst/>
          </a:prstGeom>
        </p:spPr>
        <p:txBody>
          <a:bodyPr wrap="square">
            <a:spAutoFit/>
          </a:bodyPr>
          <a:lstStyle/>
          <a:p>
            <a:pPr lvl="0" algn="just">
              <a:lnSpc>
                <a:spcPct val="115000"/>
              </a:lnSpc>
            </a:pPr>
            <a:r>
              <a:rPr lang="en-US" sz="3200" dirty="0"/>
              <a:t>Agriculturists can give solution to the problems posted by the farmers.</a:t>
            </a:r>
          </a:p>
          <a:p>
            <a:pPr algn="just">
              <a:lnSpc>
                <a:spcPct val="115000"/>
              </a:lnSpc>
            </a:pPr>
            <a:endParaRPr lang="en-US" sz="2800" dirty="0">
              <a:effectLst/>
              <a:latin typeface="Arial" panose="020B0604020202020204" pitchFamily="34" charset="0"/>
              <a:ea typeface="Arial" panose="020B0604020202020204" pitchFamily="34" charset="0"/>
            </a:endParaRPr>
          </a:p>
        </p:txBody>
      </p:sp>
      <p:sp>
        <p:nvSpPr>
          <p:cNvPr id="2" name="Date Placeholder 1"/>
          <p:cNvSpPr>
            <a:spLocks noGrp="1"/>
          </p:cNvSpPr>
          <p:nvPr>
            <p:ph type="dt" sz="half" idx="10"/>
          </p:nvPr>
        </p:nvSpPr>
        <p:spPr>
          <a:xfrm>
            <a:off x="457200" y="9645650"/>
            <a:ext cx="2133600" cy="365125"/>
          </a:xfrm>
        </p:spPr>
        <p:txBody>
          <a:bodyPr/>
          <a:lstStyle/>
          <a:p>
            <a:fld id="{ECD1AE98-DD84-423C-B9C6-DEA45698E83D}" type="datetime1">
              <a:rPr lang="en-US" smtClean="0"/>
              <a:t>9/25/2022</a:t>
            </a:fld>
            <a:endParaRPr lang="en-US"/>
          </a:p>
        </p:txBody>
      </p:sp>
      <p:sp>
        <p:nvSpPr>
          <p:cNvPr id="4" name="Rectangle 3"/>
          <p:cNvSpPr/>
          <p:nvPr/>
        </p:nvSpPr>
        <p:spPr>
          <a:xfrm>
            <a:off x="17221200" y="9369869"/>
            <a:ext cx="543740" cy="551561"/>
          </a:xfrm>
          <a:prstGeom prst="rect">
            <a:avLst/>
          </a:prstGeom>
        </p:spPr>
        <p:txBody>
          <a:bodyPr wrap="non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12</a:t>
            </a:r>
          </a:p>
        </p:txBody>
      </p:sp>
      <p:pic>
        <p:nvPicPr>
          <p:cNvPr id="5" name="Picture 4">
            <a:extLst>
              <a:ext uri="{FF2B5EF4-FFF2-40B4-BE49-F238E27FC236}">
                <a16:creationId xmlns:a16="http://schemas.microsoft.com/office/drawing/2014/main" id="{BBFCE482-1C47-5268-9D89-8FD8C1FFD094}"/>
              </a:ext>
            </a:extLst>
          </p:cNvPr>
          <p:cNvPicPr>
            <a:picLocks noChangeAspect="1"/>
          </p:cNvPicPr>
          <p:nvPr/>
        </p:nvPicPr>
        <p:blipFill>
          <a:blip r:embed="rId2"/>
          <a:stretch>
            <a:fillRect/>
          </a:stretch>
        </p:blipFill>
        <p:spPr>
          <a:xfrm>
            <a:off x="10659122" y="2103437"/>
            <a:ext cx="5105400" cy="7511289"/>
          </a:xfrm>
          <a:prstGeom prst="rect">
            <a:avLst/>
          </a:prstGeom>
        </p:spPr>
      </p:pic>
    </p:spTree>
    <p:extLst>
      <p:ext uri="{BB962C8B-B14F-4D97-AF65-F5344CB8AC3E}">
        <p14:creationId xmlns:p14="http://schemas.microsoft.com/office/powerpoint/2010/main" val="8830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p:nvPr/>
        </p:nvGrpSpPr>
        <p:grpSpPr>
          <a:xfrm rot="5400000" flipH="1">
            <a:off x="8302729" y="-8270772"/>
            <a:ext cx="1697783" cy="18272761"/>
            <a:chOff x="0" y="0"/>
            <a:chExt cx="1120102" cy="2770355"/>
          </a:xfrm>
        </p:grpSpPr>
        <p:sp>
          <p:nvSpPr>
            <p:cNvPr id="27"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28"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4724400" y="371709"/>
            <a:ext cx="10668000" cy="1086836"/>
          </a:xfrm>
          <a:prstGeom prst="rect">
            <a:avLst/>
          </a:prstGeom>
        </p:spPr>
        <p:txBody>
          <a:bodyPr wrap="square" lIns="0" tIns="0" rIns="0" bIns="0" rtlCol="0" anchor="t">
            <a:spAutoFit/>
          </a:bodyPr>
          <a:lstStyle/>
          <a:p>
            <a:pPr algn="ctr">
              <a:lnSpc>
                <a:spcPts val="9279"/>
              </a:lnSpc>
            </a:pPr>
            <a:r>
              <a:rPr lang="en-US" sz="6000" dirty="0">
                <a:solidFill>
                  <a:srgbClr val="000000"/>
                </a:solidFill>
                <a:latin typeface="Roboto Bold"/>
              </a:rPr>
              <a:t>User Interface(Marketplace)</a:t>
            </a:r>
          </a:p>
        </p:txBody>
      </p:sp>
      <p:sp>
        <p:nvSpPr>
          <p:cNvPr id="24" name="Rectangle 23"/>
          <p:cNvSpPr/>
          <p:nvPr/>
        </p:nvSpPr>
        <p:spPr>
          <a:xfrm>
            <a:off x="1371600" y="3924300"/>
            <a:ext cx="7148286" cy="3416320"/>
          </a:xfrm>
          <a:prstGeom prst="rect">
            <a:avLst/>
          </a:prstGeom>
        </p:spPr>
        <p:txBody>
          <a:bodyPr wrap="square">
            <a:spAutoFit/>
          </a:bodyPr>
          <a:lstStyle/>
          <a:p>
            <a:pPr lvl="0" algn="just"/>
            <a:r>
              <a:rPr lang="en-US" sz="3600" dirty="0">
                <a:latin typeface="Times New Roman" panose="02020603050405020304" pitchFamily="18" charset="0"/>
                <a:cs typeface="Times New Roman" panose="02020603050405020304" pitchFamily="18" charset="0"/>
              </a:rPr>
              <a:t>To view the online marketplace and purchase farm products from the farmers, the users should click on the “</a:t>
            </a:r>
            <a:r>
              <a:rPr lang="en-US" sz="3600" dirty="0" err="1">
                <a:latin typeface="Times New Roman" panose="02020603050405020304" pitchFamily="18" charset="0"/>
                <a:cs typeface="Times New Roman" panose="02020603050405020304" pitchFamily="18" charset="0"/>
              </a:rPr>
              <a:t>কৃষিপণ্য</a:t>
            </a:r>
            <a:r>
              <a:rPr lang="en-US" sz="3600" dirty="0">
                <a:latin typeface="Times New Roman" panose="02020603050405020304" pitchFamily="18" charset="0"/>
                <a:cs typeface="Times New Roman" panose="02020603050405020304" pitchFamily="18" charset="0"/>
              </a:rPr>
              <a:t>” option from the navigation bar and the categories of  the products  will be appeared.</a:t>
            </a:r>
            <a:endParaRPr lang="en-US" sz="2800" dirty="0">
              <a:effectLst/>
              <a:latin typeface="Arial" panose="020B0604020202020204" pitchFamily="34" charset="0"/>
              <a:ea typeface="Arial" panose="020B0604020202020204" pitchFamily="34" charset="0"/>
            </a:endParaRPr>
          </a:p>
        </p:txBody>
      </p:sp>
      <p:sp>
        <p:nvSpPr>
          <p:cNvPr id="2" name="Date Placeholder 1"/>
          <p:cNvSpPr>
            <a:spLocks noGrp="1"/>
          </p:cNvSpPr>
          <p:nvPr>
            <p:ph type="dt" sz="half" idx="10"/>
          </p:nvPr>
        </p:nvSpPr>
        <p:spPr>
          <a:xfrm>
            <a:off x="495300" y="9486900"/>
            <a:ext cx="2133600" cy="365125"/>
          </a:xfrm>
        </p:spPr>
        <p:txBody>
          <a:bodyPr/>
          <a:lstStyle/>
          <a:p>
            <a:fld id="{E19CF870-0750-4B7C-B1FD-EDBC60192320}" type="datetime1">
              <a:rPr lang="en-US" smtClean="0"/>
              <a:t>9/25/2022</a:t>
            </a:fld>
            <a:endParaRPr lang="en-US"/>
          </a:p>
        </p:txBody>
      </p:sp>
      <p:sp>
        <p:nvSpPr>
          <p:cNvPr id="4" name="Rectangle 3"/>
          <p:cNvSpPr/>
          <p:nvPr/>
        </p:nvSpPr>
        <p:spPr>
          <a:xfrm>
            <a:off x="16475666" y="9373227"/>
            <a:ext cx="1948268" cy="551561"/>
          </a:xfrm>
          <a:prstGeom prst="rect">
            <a:avLst/>
          </a:prstGeom>
        </p:spPr>
        <p:txBody>
          <a:bodyPr wrap="squar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13</a:t>
            </a:r>
          </a:p>
        </p:txBody>
      </p:sp>
      <p:pic>
        <p:nvPicPr>
          <p:cNvPr id="6" name="Picture 5">
            <a:extLst>
              <a:ext uri="{FF2B5EF4-FFF2-40B4-BE49-F238E27FC236}">
                <a16:creationId xmlns:a16="http://schemas.microsoft.com/office/drawing/2014/main" id="{9CE91DBC-EB49-C706-4BF1-80B5B0C746F8}"/>
              </a:ext>
            </a:extLst>
          </p:cNvPr>
          <p:cNvPicPr>
            <a:picLocks noChangeAspect="1"/>
          </p:cNvPicPr>
          <p:nvPr/>
        </p:nvPicPr>
        <p:blipFill>
          <a:blip r:embed="rId2"/>
          <a:stretch>
            <a:fillRect/>
          </a:stretch>
        </p:blipFill>
        <p:spPr>
          <a:xfrm>
            <a:off x="11353800" y="2069493"/>
            <a:ext cx="4561008" cy="7453731"/>
          </a:xfrm>
          <a:prstGeom prst="rect">
            <a:avLst/>
          </a:prstGeom>
        </p:spPr>
      </p:pic>
    </p:spTree>
    <p:extLst>
      <p:ext uri="{BB962C8B-B14F-4D97-AF65-F5344CB8AC3E}">
        <p14:creationId xmlns:p14="http://schemas.microsoft.com/office/powerpoint/2010/main" val="428020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p:nvPr/>
        </p:nvGrpSpPr>
        <p:grpSpPr>
          <a:xfrm rot="5400000" flipH="1">
            <a:off x="8302729" y="-8270772"/>
            <a:ext cx="1697783" cy="18272761"/>
            <a:chOff x="0" y="0"/>
            <a:chExt cx="1120102" cy="2770355"/>
          </a:xfrm>
        </p:grpSpPr>
        <p:sp>
          <p:nvSpPr>
            <p:cNvPr id="27"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28"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4564382" y="214225"/>
            <a:ext cx="8458200" cy="1086836"/>
          </a:xfrm>
          <a:prstGeom prst="rect">
            <a:avLst/>
          </a:prstGeom>
        </p:spPr>
        <p:txBody>
          <a:bodyPr wrap="square" lIns="0" tIns="0" rIns="0" bIns="0" rtlCol="0" anchor="t">
            <a:spAutoFit/>
          </a:bodyPr>
          <a:lstStyle/>
          <a:p>
            <a:pPr algn="ctr">
              <a:lnSpc>
                <a:spcPts val="9279"/>
              </a:lnSpc>
            </a:pPr>
            <a:r>
              <a:rPr lang="en-US" sz="6000" dirty="0">
                <a:solidFill>
                  <a:srgbClr val="000000"/>
                </a:solidFill>
                <a:latin typeface="Roboto Bold"/>
              </a:rPr>
              <a:t>User Interface(Orders)</a:t>
            </a:r>
          </a:p>
        </p:txBody>
      </p:sp>
      <p:sp>
        <p:nvSpPr>
          <p:cNvPr id="2" name="Rectangle 1"/>
          <p:cNvSpPr/>
          <p:nvPr/>
        </p:nvSpPr>
        <p:spPr>
          <a:xfrm>
            <a:off x="1905000" y="4914900"/>
            <a:ext cx="5318764" cy="2000548"/>
          </a:xfrm>
          <a:prstGeom prst="rect">
            <a:avLst/>
          </a:prstGeom>
        </p:spPr>
        <p:txBody>
          <a:bodyPr wrap="square">
            <a:spAutoFit/>
          </a:bodyPr>
          <a:lstStyle/>
          <a:p>
            <a:pPr lvl="0"/>
            <a:r>
              <a:rPr lang="en-US" sz="3200" dirty="0">
                <a:latin typeface="Times New Roman" panose="02020603050405020304" pitchFamily="18" charset="0"/>
                <a:cs typeface="Times New Roman" panose="02020603050405020304" pitchFamily="18" charset="0"/>
              </a:rPr>
              <a:t>Admin can keep track of all the placed orders and update the order status</a:t>
            </a:r>
            <a:r>
              <a:rPr lang="en-US" sz="3200" dirty="0"/>
              <a:t>.</a:t>
            </a:r>
          </a:p>
          <a:p>
            <a:pPr lvl="0" algn="just"/>
            <a:endParaRPr lang="en-US" sz="2800" dirty="0"/>
          </a:p>
        </p:txBody>
      </p:sp>
      <p:pic>
        <p:nvPicPr>
          <p:cNvPr id="9" name="image14.png"/>
          <p:cNvPicPr/>
          <p:nvPr/>
        </p:nvPicPr>
        <p:blipFill>
          <a:blip r:embed="rId2"/>
          <a:srcRect/>
          <a:stretch>
            <a:fillRect/>
          </a:stretch>
        </p:blipFill>
        <p:spPr>
          <a:xfrm>
            <a:off x="9448800" y="3259573"/>
            <a:ext cx="6494362" cy="6269784"/>
          </a:xfrm>
          <a:prstGeom prst="rect">
            <a:avLst/>
          </a:prstGeom>
          <a:ln/>
        </p:spPr>
      </p:pic>
      <p:sp>
        <p:nvSpPr>
          <p:cNvPr id="3" name="Date Placeholder 2"/>
          <p:cNvSpPr>
            <a:spLocks noGrp="1"/>
          </p:cNvSpPr>
          <p:nvPr>
            <p:ph type="dt" sz="half" idx="10"/>
          </p:nvPr>
        </p:nvSpPr>
        <p:spPr>
          <a:xfrm>
            <a:off x="381000" y="9502775"/>
            <a:ext cx="2133600" cy="365125"/>
          </a:xfrm>
        </p:spPr>
        <p:txBody>
          <a:bodyPr/>
          <a:lstStyle/>
          <a:p>
            <a:fld id="{712DBD79-F71E-4819-ACFE-87854050E5F0}" type="datetime1">
              <a:rPr lang="en-US" smtClean="0"/>
              <a:t>9/25/2022</a:t>
            </a:fld>
            <a:endParaRPr lang="en-US"/>
          </a:p>
        </p:txBody>
      </p:sp>
      <p:sp>
        <p:nvSpPr>
          <p:cNvPr id="5" name="Rectangle 4"/>
          <p:cNvSpPr/>
          <p:nvPr/>
        </p:nvSpPr>
        <p:spPr>
          <a:xfrm>
            <a:off x="16992600" y="9316339"/>
            <a:ext cx="543740" cy="551561"/>
          </a:xfrm>
          <a:prstGeom prst="rect">
            <a:avLst/>
          </a:prstGeom>
        </p:spPr>
        <p:txBody>
          <a:bodyPr wrap="non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14</a:t>
            </a:r>
          </a:p>
        </p:txBody>
      </p:sp>
    </p:spTree>
    <p:extLst>
      <p:ext uri="{BB962C8B-B14F-4D97-AF65-F5344CB8AC3E}">
        <p14:creationId xmlns:p14="http://schemas.microsoft.com/office/powerpoint/2010/main" val="4245818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p:nvPr/>
        </p:nvGrpSpPr>
        <p:grpSpPr>
          <a:xfrm rot="5400000" flipH="1">
            <a:off x="8302729" y="-8270772"/>
            <a:ext cx="1697783" cy="18272761"/>
            <a:chOff x="0" y="0"/>
            <a:chExt cx="1120102" cy="2770355"/>
          </a:xfrm>
        </p:grpSpPr>
        <p:sp>
          <p:nvSpPr>
            <p:cNvPr id="27"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28"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5943600" y="495300"/>
            <a:ext cx="6069096" cy="1086836"/>
          </a:xfrm>
          <a:prstGeom prst="rect">
            <a:avLst/>
          </a:prstGeom>
        </p:spPr>
        <p:txBody>
          <a:bodyPr lIns="0" tIns="0" rIns="0" bIns="0" rtlCol="0" anchor="t">
            <a:spAutoFit/>
          </a:bodyPr>
          <a:lstStyle/>
          <a:p>
            <a:pPr algn="ctr">
              <a:lnSpc>
                <a:spcPts val="9279"/>
              </a:lnSpc>
            </a:pPr>
            <a:r>
              <a:rPr lang="en-US" sz="6000" dirty="0">
                <a:solidFill>
                  <a:srgbClr val="000000"/>
                </a:solidFill>
                <a:latin typeface="Roboto Bold"/>
              </a:rPr>
              <a:t>Future Work</a:t>
            </a:r>
          </a:p>
        </p:txBody>
      </p:sp>
      <p:sp>
        <p:nvSpPr>
          <p:cNvPr id="3" name="Date Placeholder 2"/>
          <p:cNvSpPr>
            <a:spLocks noGrp="1"/>
          </p:cNvSpPr>
          <p:nvPr>
            <p:ph type="dt" sz="half" idx="10"/>
          </p:nvPr>
        </p:nvSpPr>
        <p:spPr>
          <a:xfrm>
            <a:off x="290963" y="9410700"/>
            <a:ext cx="2133600" cy="365125"/>
          </a:xfrm>
        </p:spPr>
        <p:txBody>
          <a:bodyPr/>
          <a:lstStyle/>
          <a:p>
            <a:fld id="{F7ADE513-BCAA-48D4-BF26-6AC79ADAD7C3}" type="datetime1">
              <a:rPr lang="en-US" smtClean="0"/>
              <a:t>9/25/2022</a:t>
            </a:fld>
            <a:endParaRPr lang="en-US"/>
          </a:p>
        </p:txBody>
      </p:sp>
      <p:sp>
        <p:nvSpPr>
          <p:cNvPr id="5" name="Rectangle 4"/>
          <p:cNvSpPr/>
          <p:nvPr/>
        </p:nvSpPr>
        <p:spPr>
          <a:xfrm>
            <a:off x="16949330" y="9317481"/>
            <a:ext cx="543740" cy="551561"/>
          </a:xfrm>
          <a:prstGeom prst="rect">
            <a:avLst/>
          </a:prstGeom>
        </p:spPr>
        <p:txBody>
          <a:bodyPr wrap="non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15</a:t>
            </a:r>
          </a:p>
        </p:txBody>
      </p:sp>
      <p:sp>
        <p:nvSpPr>
          <p:cNvPr id="6" name="TextBox 5">
            <a:extLst>
              <a:ext uri="{FF2B5EF4-FFF2-40B4-BE49-F238E27FC236}">
                <a16:creationId xmlns:a16="http://schemas.microsoft.com/office/drawing/2014/main" id="{F7CD02C2-EE9E-ECD4-06CC-CBF7DC448CEC}"/>
              </a:ext>
            </a:extLst>
          </p:cNvPr>
          <p:cNvSpPr txBox="1"/>
          <p:nvPr/>
        </p:nvSpPr>
        <p:spPr>
          <a:xfrm>
            <a:off x="2453592" y="3924300"/>
            <a:ext cx="9303656" cy="2585323"/>
          </a:xfrm>
          <a:prstGeom prst="rect">
            <a:avLst/>
          </a:prstGeom>
          <a:noFill/>
        </p:spPr>
        <p:txBody>
          <a:bodyPr wrap="square">
            <a:spAutoFit/>
          </a:bodyPr>
          <a:lstStyle/>
          <a:p>
            <a:r>
              <a:rPr lang="en-GB" sz="3600" dirty="0">
                <a:effectLst/>
                <a:latin typeface="Times New Roman" panose="02020603050405020304" pitchFamily="18" charset="0"/>
                <a:ea typeface="Times New Roman" panose="02020603050405020304" pitchFamily="18" charset="0"/>
              </a:rPr>
              <a:t>To make the application more convenient for the farmers we will try to add some features in the future like video call , voice search.</a:t>
            </a:r>
          </a:p>
          <a:p>
            <a:endParaRPr lang="en-GB" sz="3600" dirty="0">
              <a:latin typeface="Times New Roman" panose="02020603050405020304" pitchFamily="18" charset="0"/>
            </a:endParaRPr>
          </a:p>
          <a:p>
            <a:endParaRPr lang="en-US" dirty="0"/>
          </a:p>
        </p:txBody>
      </p:sp>
    </p:spTree>
    <p:extLst>
      <p:ext uri="{BB962C8B-B14F-4D97-AF65-F5344CB8AC3E}">
        <p14:creationId xmlns:p14="http://schemas.microsoft.com/office/powerpoint/2010/main" val="4223549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290963" y="9410700"/>
            <a:ext cx="2133600" cy="365125"/>
          </a:xfrm>
        </p:spPr>
        <p:txBody>
          <a:bodyPr/>
          <a:lstStyle/>
          <a:p>
            <a:fld id="{F7ADE513-BCAA-48D4-BF26-6AC79ADAD7C3}" type="datetime1">
              <a:rPr lang="en-US" smtClean="0"/>
              <a:t>9/25/2022</a:t>
            </a:fld>
            <a:endParaRPr lang="en-US"/>
          </a:p>
        </p:txBody>
      </p:sp>
      <p:sp>
        <p:nvSpPr>
          <p:cNvPr id="5" name="Rectangle 4"/>
          <p:cNvSpPr/>
          <p:nvPr/>
        </p:nvSpPr>
        <p:spPr>
          <a:xfrm>
            <a:off x="17221200" y="9685397"/>
            <a:ext cx="543740" cy="551561"/>
          </a:xfrm>
          <a:prstGeom prst="rect">
            <a:avLst/>
          </a:prstGeom>
        </p:spPr>
        <p:txBody>
          <a:bodyPr wrap="non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16</a:t>
            </a:r>
          </a:p>
        </p:txBody>
      </p:sp>
      <p:graphicFrame>
        <p:nvGraphicFramePr>
          <p:cNvPr id="2" name="Table 3">
            <a:extLst>
              <a:ext uri="{FF2B5EF4-FFF2-40B4-BE49-F238E27FC236}">
                <a16:creationId xmlns:a16="http://schemas.microsoft.com/office/drawing/2014/main" id="{2B777385-5894-7F7F-F58E-17667DA03386}"/>
              </a:ext>
            </a:extLst>
          </p:cNvPr>
          <p:cNvGraphicFramePr>
            <a:graphicFrameLocks noGrp="1"/>
          </p:cNvGraphicFramePr>
          <p:nvPr>
            <p:extLst>
              <p:ext uri="{D42A27DB-BD31-4B8C-83A1-F6EECF244321}">
                <p14:modId xmlns:p14="http://schemas.microsoft.com/office/powerpoint/2010/main" val="2880240793"/>
              </p:ext>
            </p:extLst>
          </p:nvPr>
        </p:nvGraphicFramePr>
        <p:xfrm>
          <a:off x="1545040" y="1232170"/>
          <a:ext cx="15197920" cy="8549560"/>
        </p:xfrm>
        <a:graphic>
          <a:graphicData uri="http://schemas.openxmlformats.org/drawingml/2006/table">
            <a:tbl>
              <a:tblPr firstRow="1" bandRow="1">
                <a:tableStyleId>{F5AB1C69-6EDB-4FF4-983F-18BD219EF322}</a:tableStyleId>
              </a:tblPr>
              <a:tblGrid>
                <a:gridCol w="4424420">
                  <a:extLst>
                    <a:ext uri="{9D8B030D-6E8A-4147-A177-3AD203B41FA5}">
                      <a16:colId xmlns:a16="http://schemas.microsoft.com/office/drawing/2014/main" val="4087575852"/>
                    </a:ext>
                  </a:extLst>
                </a:gridCol>
                <a:gridCol w="4424420">
                  <a:extLst>
                    <a:ext uri="{9D8B030D-6E8A-4147-A177-3AD203B41FA5}">
                      <a16:colId xmlns:a16="http://schemas.microsoft.com/office/drawing/2014/main" val="2900334006"/>
                    </a:ext>
                  </a:extLst>
                </a:gridCol>
                <a:gridCol w="6349080">
                  <a:extLst>
                    <a:ext uri="{9D8B030D-6E8A-4147-A177-3AD203B41FA5}">
                      <a16:colId xmlns:a16="http://schemas.microsoft.com/office/drawing/2014/main" val="2739354724"/>
                    </a:ext>
                  </a:extLst>
                </a:gridCol>
              </a:tblGrid>
              <a:tr h="1097090">
                <a:tc>
                  <a:txBody>
                    <a:bodyPr/>
                    <a:lstStyle/>
                    <a:p>
                      <a:pPr algn="ctr"/>
                      <a:r>
                        <a:rPr lang="en-US"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Task</a:t>
                      </a:r>
                      <a:endParaRPr lang="en-US" sz="3200" dirty="0">
                        <a:solidFill>
                          <a:schemeClr val="bg1"/>
                        </a:solidFill>
                        <a:latin typeface="Times New Roman" panose="02020603050405020304" pitchFamily="18" charset="0"/>
                        <a:cs typeface="Times New Roman" panose="02020603050405020304" pitchFamily="18" charset="0"/>
                      </a:endParaRPr>
                    </a:p>
                  </a:txBody>
                  <a:tcPr anchor="ctr">
                    <a:solidFill>
                      <a:srgbClr val="30B4A6"/>
                    </a:solidFill>
                  </a:tcPr>
                </a:tc>
                <a:tc>
                  <a:txBody>
                    <a:bodyPr/>
                    <a:lstStyle/>
                    <a:p>
                      <a:pPr algn="ctr"/>
                      <a:r>
                        <a:rPr lang="en-US" sz="3200" dirty="0">
                          <a:solidFill>
                            <a:schemeClr val="bg1"/>
                          </a:solidFill>
                          <a:latin typeface="Times New Roman" panose="02020603050405020304" pitchFamily="18" charset="0"/>
                          <a:cs typeface="Times New Roman" panose="02020603050405020304" pitchFamily="18" charset="0"/>
                        </a:rPr>
                        <a:t>Modules</a:t>
                      </a:r>
                    </a:p>
                  </a:txBody>
                  <a:tcPr anchor="ctr">
                    <a:solidFill>
                      <a:srgbClr val="30B4A6"/>
                    </a:solidFill>
                  </a:tcPr>
                </a:tc>
                <a:tc>
                  <a:txBody>
                    <a:bodyPr/>
                    <a:lstStyle/>
                    <a:p>
                      <a:pPr algn="ctr"/>
                      <a:r>
                        <a:rPr lang="en-US" sz="3200" dirty="0">
                          <a:solidFill>
                            <a:schemeClr val="bg1"/>
                          </a:solidFill>
                          <a:latin typeface="Times New Roman" panose="02020603050405020304" pitchFamily="18" charset="0"/>
                          <a:cs typeface="Times New Roman" panose="02020603050405020304" pitchFamily="18" charset="0"/>
                        </a:rPr>
                        <a:t>Active Members</a:t>
                      </a:r>
                    </a:p>
                  </a:txBody>
                  <a:tcPr anchor="ctr">
                    <a:solidFill>
                      <a:srgbClr val="30B4A6"/>
                    </a:solidFill>
                  </a:tcPr>
                </a:tc>
                <a:extLst>
                  <a:ext uri="{0D108BD9-81ED-4DB2-BD59-A6C34878D82A}">
                    <a16:rowId xmlns:a16="http://schemas.microsoft.com/office/drawing/2014/main" val="2161045895"/>
                  </a:ext>
                </a:extLst>
              </a:tr>
              <a:tr h="1242631">
                <a:tc rowSpan="3">
                  <a:txBody>
                    <a:bodyPr/>
                    <a:lstStyle/>
                    <a:p>
                      <a:pPr algn="ctr"/>
                      <a:r>
                        <a:rPr lang="en-US" sz="2800" dirty="0">
                          <a:solidFill>
                            <a:schemeClr val="tx1"/>
                          </a:solidFill>
                          <a:latin typeface="Times New Roman" panose="02020603050405020304" pitchFamily="18" charset="0"/>
                          <a:cs typeface="Times New Roman" panose="02020603050405020304" pitchFamily="18" charset="0"/>
                        </a:rPr>
                        <a:t>Coding</a:t>
                      </a: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Marketplace, Admin module, Blog, Registration, Login, Edit Profile</a:t>
                      </a: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Ishrat Jahan Rintu</a:t>
                      </a:r>
                    </a:p>
                  </a:txBody>
                  <a:tcPr anchor="ctr"/>
                </a:tc>
                <a:extLst>
                  <a:ext uri="{0D108BD9-81ED-4DB2-BD59-A6C34878D82A}">
                    <a16:rowId xmlns:a16="http://schemas.microsoft.com/office/drawing/2014/main" val="2897930272"/>
                  </a:ext>
                </a:extLst>
              </a:tr>
              <a:tr h="971057">
                <a:tc vMerge="1">
                  <a:txBody>
                    <a:bodyPr/>
                    <a:lstStyle/>
                    <a:p>
                      <a:endParaRPr lang="en-US"/>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Notices, Seek Help , Post Solution</a:t>
                      </a:r>
                    </a:p>
                  </a:txBody>
                  <a:tcPr anchor="ctr"/>
                </a:tc>
                <a:tc>
                  <a:txBody>
                    <a:bodyPr/>
                    <a:lstStyle/>
                    <a:p>
                      <a:pPr algn="ctr"/>
                      <a:r>
                        <a:rPr lang="en-US" sz="2400" dirty="0" err="1">
                          <a:solidFill>
                            <a:schemeClr val="tx1"/>
                          </a:solidFill>
                          <a:latin typeface="Times New Roman" panose="02020603050405020304" pitchFamily="18" charset="0"/>
                          <a:cs typeface="Times New Roman" panose="02020603050405020304" pitchFamily="18" charset="0"/>
                        </a:rPr>
                        <a:t>Anupa</a:t>
                      </a:r>
                      <a:r>
                        <a:rPr lang="en-US" sz="2400" dirty="0">
                          <a:solidFill>
                            <a:schemeClr val="tx1"/>
                          </a:solidFill>
                          <a:latin typeface="Times New Roman" panose="02020603050405020304" pitchFamily="18" charset="0"/>
                          <a:cs typeface="Times New Roman" panose="02020603050405020304" pitchFamily="18" charset="0"/>
                        </a:rPr>
                        <a:t> Das </a:t>
                      </a:r>
                      <a:r>
                        <a:rPr lang="en-US" sz="2400" dirty="0" err="1">
                          <a:solidFill>
                            <a:schemeClr val="tx1"/>
                          </a:solidFill>
                          <a:latin typeface="Times New Roman" panose="02020603050405020304" pitchFamily="18" charset="0"/>
                          <a:cs typeface="Times New Roman" panose="02020603050405020304" pitchFamily="18" charset="0"/>
                        </a:rPr>
                        <a:t>Shormi</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01232600"/>
                  </a:ext>
                </a:extLst>
              </a:tr>
              <a:tr h="1500831">
                <a:tc vMerge="1">
                  <a:txBody>
                    <a:bodyPr/>
                    <a:lstStyle/>
                    <a:p>
                      <a:endParaRPr lang="en-US" dirty="0"/>
                    </a:p>
                  </a:txBody>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Marketplace (Front-end )</a:t>
                      </a:r>
                    </a:p>
                    <a:p>
                      <a:pPr algn="ctr"/>
                      <a:r>
                        <a:rPr lang="en-US" sz="2400" dirty="0">
                          <a:solidFill>
                            <a:schemeClr val="tx1"/>
                          </a:solidFill>
                          <a:latin typeface="Times New Roman" panose="02020603050405020304" pitchFamily="18" charset="0"/>
                          <a:cs typeface="Times New Roman" panose="02020603050405020304" pitchFamily="18" charset="0"/>
                        </a:rPr>
                        <a:t>Blog Page(front-end)</a:t>
                      </a:r>
                    </a:p>
                    <a:p>
                      <a:pPr algn="ctr"/>
                      <a:r>
                        <a:rPr lang="en-US" sz="2400" dirty="0">
                          <a:solidFill>
                            <a:schemeClr val="tx1"/>
                          </a:solidFill>
                          <a:latin typeface="Times New Roman" panose="02020603050405020304" pitchFamily="18" charset="0"/>
                          <a:cs typeface="Times New Roman" panose="02020603050405020304" pitchFamily="18" charset="0"/>
                        </a:rPr>
                        <a:t>Registration ,Login Page(front-end)</a:t>
                      </a: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Md. Alamgir Hossain</a:t>
                      </a:r>
                    </a:p>
                  </a:txBody>
                  <a:tcPr anchor="ctr"/>
                </a:tc>
                <a:extLst>
                  <a:ext uri="{0D108BD9-81ED-4DB2-BD59-A6C34878D82A}">
                    <a16:rowId xmlns:a16="http://schemas.microsoft.com/office/drawing/2014/main" val="1872368615"/>
                  </a:ext>
                </a:extLst>
              </a:tr>
              <a:tr h="485356">
                <a:tc>
                  <a:txBody>
                    <a:bodyPr/>
                    <a:lstStyle/>
                    <a:p>
                      <a:pPr algn="ctr"/>
                      <a:r>
                        <a:rPr lang="en-US" sz="2800" dirty="0">
                          <a:solidFill>
                            <a:schemeClr val="tx1"/>
                          </a:solidFill>
                          <a:latin typeface="Times New Roman" panose="02020603050405020304" pitchFamily="18" charset="0"/>
                          <a:cs typeface="Times New Roman" panose="02020603050405020304" pitchFamily="18" charset="0"/>
                        </a:rPr>
                        <a:t>System Integration</a:t>
                      </a:r>
                    </a:p>
                  </a:txBody>
                  <a:tcPr anchor="ctr"/>
                </a:tc>
                <a:tc>
                  <a:txBody>
                    <a:bodyPr/>
                    <a:lstStyle/>
                    <a:p>
                      <a:pPr algn="ctr"/>
                      <a:endParaRPr lang="en-US"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Ishrat Jahan Rintu, </a:t>
                      </a:r>
                      <a:r>
                        <a:rPr lang="en-US" sz="2400" dirty="0" err="1">
                          <a:solidFill>
                            <a:schemeClr val="tx1"/>
                          </a:solidFill>
                          <a:latin typeface="Times New Roman" panose="02020603050405020304" pitchFamily="18" charset="0"/>
                          <a:cs typeface="Times New Roman" panose="02020603050405020304" pitchFamily="18" charset="0"/>
                        </a:rPr>
                        <a:t>Anupa</a:t>
                      </a:r>
                      <a:r>
                        <a:rPr lang="en-US" sz="2400" dirty="0">
                          <a:solidFill>
                            <a:schemeClr val="tx1"/>
                          </a:solidFill>
                          <a:latin typeface="Times New Roman" panose="02020603050405020304" pitchFamily="18" charset="0"/>
                          <a:cs typeface="Times New Roman" panose="02020603050405020304" pitchFamily="18" charset="0"/>
                        </a:rPr>
                        <a:t> Das </a:t>
                      </a:r>
                      <a:r>
                        <a:rPr lang="en-US" sz="2400" dirty="0" err="1">
                          <a:solidFill>
                            <a:schemeClr val="tx1"/>
                          </a:solidFill>
                          <a:latin typeface="Times New Roman" panose="02020603050405020304" pitchFamily="18" charset="0"/>
                          <a:cs typeface="Times New Roman" panose="02020603050405020304" pitchFamily="18" charset="0"/>
                        </a:rPr>
                        <a:t>Shormi</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84835201"/>
                  </a:ext>
                </a:extLst>
              </a:tr>
              <a:tr h="928186">
                <a:tc rowSpan="2">
                  <a:txBody>
                    <a:bodyPr/>
                    <a:lstStyle/>
                    <a:p>
                      <a:pPr algn="ctr"/>
                      <a:r>
                        <a:rPr lang="en-US" sz="2800" dirty="0">
                          <a:solidFill>
                            <a:schemeClr val="tx1"/>
                          </a:solidFill>
                          <a:latin typeface="Times New Roman" panose="02020603050405020304" pitchFamily="18" charset="0"/>
                          <a:cs typeface="Times New Roman" panose="02020603050405020304" pitchFamily="18" charset="0"/>
                        </a:rPr>
                        <a:t>Testing And Debugging </a:t>
                      </a: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Marketplace, Blog</a:t>
                      </a: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Ishrat Jahan Rintu</a:t>
                      </a:r>
                    </a:p>
                  </a:txBody>
                  <a:tcPr anchor="ctr"/>
                </a:tc>
                <a:extLst>
                  <a:ext uri="{0D108BD9-81ED-4DB2-BD59-A6C34878D82A}">
                    <a16:rowId xmlns:a16="http://schemas.microsoft.com/office/drawing/2014/main" val="2154063561"/>
                  </a:ext>
                </a:extLst>
              </a:tr>
              <a:tr h="953189">
                <a:tc vMerge="1">
                  <a:txBody>
                    <a:bodyPr/>
                    <a:lstStyle/>
                    <a:p>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Notices, Seek Help, Post Solution</a:t>
                      </a:r>
                    </a:p>
                  </a:txBody>
                  <a:tcPr anchor="ctr"/>
                </a:tc>
                <a:tc>
                  <a:txBody>
                    <a:bodyPr/>
                    <a:lstStyle/>
                    <a:p>
                      <a:pPr algn="ctr"/>
                      <a:r>
                        <a:rPr lang="en-US" sz="2400" dirty="0" err="1">
                          <a:solidFill>
                            <a:schemeClr val="tx1"/>
                          </a:solidFill>
                          <a:latin typeface="Times New Roman" panose="02020603050405020304" pitchFamily="18" charset="0"/>
                          <a:cs typeface="Times New Roman" panose="02020603050405020304" pitchFamily="18" charset="0"/>
                        </a:rPr>
                        <a:t>Anupa</a:t>
                      </a:r>
                      <a:r>
                        <a:rPr lang="en-US" sz="2400" dirty="0">
                          <a:solidFill>
                            <a:schemeClr val="tx1"/>
                          </a:solidFill>
                          <a:latin typeface="Times New Roman" panose="02020603050405020304" pitchFamily="18" charset="0"/>
                          <a:cs typeface="Times New Roman" panose="02020603050405020304" pitchFamily="18" charset="0"/>
                        </a:rPr>
                        <a:t> Das </a:t>
                      </a:r>
                      <a:r>
                        <a:rPr lang="en-US" sz="2400" dirty="0" err="1">
                          <a:solidFill>
                            <a:schemeClr val="tx1"/>
                          </a:solidFill>
                          <a:latin typeface="Times New Roman" panose="02020603050405020304" pitchFamily="18" charset="0"/>
                          <a:cs typeface="Times New Roman" panose="02020603050405020304" pitchFamily="18" charset="0"/>
                        </a:rPr>
                        <a:t>Shormi</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01578518"/>
                  </a:ext>
                </a:extLst>
              </a:tr>
              <a:tr h="1284767">
                <a:tc>
                  <a:txBody>
                    <a:bodyPr/>
                    <a:lstStyle/>
                    <a:p>
                      <a:pPr algn="ctr"/>
                      <a:r>
                        <a:rPr lang="en-US" sz="2800" dirty="0">
                          <a:solidFill>
                            <a:schemeClr val="tx1"/>
                          </a:solidFill>
                          <a:latin typeface="Times New Roman" panose="02020603050405020304" pitchFamily="18" charset="0"/>
                          <a:cs typeface="Times New Roman" panose="02020603050405020304" pitchFamily="18" charset="0"/>
                        </a:rPr>
                        <a:t>Slide preparation and product brochure Preparation</a:t>
                      </a:r>
                    </a:p>
                  </a:txBody>
                  <a:tcPr anchor="ctr"/>
                </a:tc>
                <a:tc>
                  <a:txBody>
                    <a:bodyPr/>
                    <a:lstStyle/>
                    <a:p>
                      <a:pPr algn="ctr"/>
                      <a:endParaRPr lang="en-US" sz="24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Ishrat Jahan Rintu, </a:t>
                      </a:r>
                      <a:r>
                        <a:rPr lang="en-US" sz="2400" dirty="0" err="1">
                          <a:solidFill>
                            <a:schemeClr val="tx1"/>
                          </a:solidFill>
                          <a:latin typeface="Times New Roman" panose="02020603050405020304" pitchFamily="18" charset="0"/>
                          <a:cs typeface="Times New Roman" panose="02020603050405020304" pitchFamily="18" charset="0"/>
                        </a:rPr>
                        <a:t>Anupa</a:t>
                      </a:r>
                      <a:r>
                        <a:rPr lang="en-US" sz="2400" dirty="0">
                          <a:solidFill>
                            <a:schemeClr val="tx1"/>
                          </a:solidFill>
                          <a:latin typeface="Times New Roman" panose="02020603050405020304" pitchFamily="18" charset="0"/>
                          <a:cs typeface="Times New Roman" panose="02020603050405020304" pitchFamily="18" charset="0"/>
                        </a:rPr>
                        <a:t> Das </a:t>
                      </a:r>
                      <a:r>
                        <a:rPr lang="en-US" sz="2400" dirty="0" err="1">
                          <a:solidFill>
                            <a:schemeClr val="tx1"/>
                          </a:solidFill>
                          <a:latin typeface="Times New Roman" panose="02020603050405020304" pitchFamily="18" charset="0"/>
                          <a:cs typeface="Times New Roman" panose="02020603050405020304" pitchFamily="18" charset="0"/>
                        </a:rPr>
                        <a:t>Shormi</a:t>
                      </a:r>
                      <a:r>
                        <a:rPr lang="en-US" sz="2400" dirty="0">
                          <a:solidFill>
                            <a:schemeClr val="tx1"/>
                          </a:solidFill>
                          <a:latin typeface="Times New Roman" panose="02020603050405020304" pitchFamily="18" charset="0"/>
                          <a:cs typeface="Times New Roman" panose="02020603050405020304" pitchFamily="18" charset="0"/>
                        </a:rPr>
                        <a:t>, Md Alamgir Hossain</a:t>
                      </a:r>
                    </a:p>
                  </a:txBody>
                  <a:tcPr anchor="ctr"/>
                </a:tc>
                <a:extLst>
                  <a:ext uri="{0D108BD9-81ED-4DB2-BD59-A6C34878D82A}">
                    <a16:rowId xmlns:a16="http://schemas.microsoft.com/office/drawing/2014/main" val="3911149335"/>
                  </a:ext>
                </a:extLst>
              </a:tr>
            </a:tbl>
          </a:graphicData>
        </a:graphic>
      </p:graphicFrame>
      <p:sp>
        <p:nvSpPr>
          <p:cNvPr id="8" name="TextBox 4">
            <a:extLst>
              <a:ext uri="{FF2B5EF4-FFF2-40B4-BE49-F238E27FC236}">
                <a16:creationId xmlns:a16="http://schemas.microsoft.com/office/drawing/2014/main" id="{AA69C241-7022-2D46-2A35-E00F724C673C}"/>
              </a:ext>
            </a:extLst>
          </p:cNvPr>
          <p:cNvSpPr txBox="1"/>
          <p:nvPr/>
        </p:nvSpPr>
        <p:spPr>
          <a:xfrm rot="5400000" flipH="1">
            <a:off x="15138982" y="-2158633"/>
            <a:ext cx="623755" cy="5512754"/>
          </a:xfrm>
          <a:prstGeom prst="rect">
            <a:avLst/>
          </a:prstGeom>
        </p:spPr>
        <p:txBody>
          <a:bodyPr lIns="50800" tIns="50800" rIns="50800" bIns="50800" rtlCol="0" anchor="ctr"/>
          <a:lstStyle/>
          <a:p>
            <a:pPr algn="ctr">
              <a:lnSpc>
                <a:spcPts val="3359"/>
              </a:lnSpc>
            </a:pPr>
            <a:endParaRPr/>
          </a:p>
        </p:txBody>
      </p:sp>
      <p:sp>
        <p:nvSpPr>
          <p:cNvPr id="12" name="TextBox 11">
            <a:extLst>
              <a:ext uri="{FF2B5EF4-FFF2-40B4-BE49-F238E27FC236}">
                <a16:creationId xmlns:a16="http://schemas.microsoft.com/office/drawing/2014/main" id="{8DC28496-0C19-3145-9524-19F62634ADA6}"/>
              </a:ext>
            </a:extLst>
          </p:cNvPr>
          <p:cNvSpPr txBox="1"/>
          <p:nvPr/>
        </p:nvSpPr>
        <p:spPr>
          <a:xfrm>
            <a:off x="4114800" y="0"/>
            <a:ext cx="9144000" cy="1179169"/>
          </a:xfrm>
          <a:prstGeom prst="rect">
            <a:avLst/>
          </a:prstGeom>
          <a:noFill/>
        </p:spPr>
        <p:txBody>
          <a:bodyPr wrap="square">
            <a:spAutoFit/>
          </a:bodyPr>
          <a:lstStyle/>
          <a:p>
            <a:pPr marL="0" marR="0" lvl="0" indent="0" algn="ctr" defTabSz="914400" rtl="0" eaLnBrk="1" fontAlgn="auto" latinLnBrk="0" hangingPunct="1">
              <a:lnSpc>
                <a:spcPts val="9279"/>
              </a:lnSpc>
              <a:spcBef>
                <a:spcPts val="0"/>
              </a:spcBef>
              <a:spcAft>
                <a:spcPts val="0"/>
              </a:spcAft>
              <a:buClrTx/>
              <a:buSzTx/>
              <a:buFontTx/>
              <a:buNone/>
              <a:tabLst/>
              <a:defRPr/>
            </a:pPr>
            <a:r>
              <a:rPr lang="en-US" sz="6000" dirty="0">
                <a:solidFill>
                  <a:srgbClr val="000000"/>
                </a:solidFill>
                <a:latin typeface="Roboto Bold"/>
              </a:rPr>
              <a:t>Team Contribution</a:t>
            </a:r>
            <a:endParaRPr kumimoji="0" lang="en-US" sz="6000" b="0" i="0" u="none" strike="noStrike" kern="1200" cap="none" spc="0" normalizeH="0" baseline="0" noProof="0" dirty="0">
              <a:ln>
                <a:noFill/>
              </a:ln>
              <a:solidFill>
                <a:srgbClr val="000000"/>
              </a:solidFill>
              <a:effectLst/>
              <a:uLnTx/>
              <a:uFillTx/>
              <a:latin typeface="Roboto Bold"/>
              <a:ea typeface="+mn-ea"/>
              <a:cs typeface="+mn-cs"/>
            </a:endParaRPr>
          </a:p>
        </p:txBody>
      </p:sp>
    </p:spTree>
    <p:extLst>
      <p:ext uri="{BB962C8B-B14F-4D97-AF65-F5344CB8AC3E}">
        <p14:creationId xmlns:p14="http://schemas.microsoft.com/office/powerpoint/2010/main" val="56248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6" name="Group 2"/>
          <p:cNvGrpSpPr/>
          <p:nvPr/>
        </p:nvGrpSpPr>
        <p:grpSpPr>
          <a:xfrm rot="5400000" flipH="1">
            <a:off x="8302729" y="-8270772"/>
            <a:ext cx="1697783" cy="18272761"/>
            <a:chOff x="0" y="0"/>
            <a:chExt cx="1120102" cy="2770355"/>
          </a:xfrm>
        </p:grpSpPr>
        <p:sp>
          <p:nvSpPr>
            <p:cNvPr id="27"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28"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5943600" y="495300"/>
            <a:ext cx="6069096" cy="1086836"/>
          </a:xfrm>
          <a:prstGeom prst="rect">
            <a:avLst/>
          </a:prstGeom>
        </p:spPr>
        <p:txBody>
          <a:bodyPr lIns="0" tIns="0" rIns="0" bIns="0" rtlCol="0" anchor="t">
            <a:spAutoFit/>
          </a:bodyPr>
          <a:lstStyle/>
          <a:p>
            <a:pPr algn="ctr">
              <a:lnSpc>
                <a:spcPts val="9279"/>
              </a:lnSpc>
            </a:pPr>
            <a:r>
              <a:rPr lang="en-US" sz="6000" dirty="0">
                <a:solidFill>
                  <a:srgbClr val="000000"/>
                </a:solidFill>
                <a:latin typeface="Roboto Bold"/>
              </a:rPr>
              <a:t>References</a:t>
            </a:r>
          </a:p>
        </p:txBody>
      </p:sp>
      <p:sp>
        <p:nvSpPr>
          <p:cNvPr id="3" name="Date Placeholder 2"/>
          <p:cNvSpPr>
            <a:spLocks noGrp="1"/>
          </p:cNvSpPr>
          <p:nvPr>
            <p:ph type="dt" sz="half" idx="10"/>
          </p:nvPr>
        </p:nvSpPr>
        <p:spPr>
          <a:xfrm>
            <a:off x="290963" y="9410700"/>
            <a:ext cx="2133600" cy="365125"/>
          </a:xfrm>
        </p:spPr>
        <p:txBody>
          <a:bodyPr/>
          <a:lstStyle/>
          <a:p>
            <a:fld id="{F7ADE513-BCAA-48D4-BF26-6AC79ADAD7C3}" type="datetime1">
              <a:rPr lang="en-US" smtClean="0"/>
              <a:t>9/25/2022</a:t>
            </a:fld>
            <a:endParaRPr lang="en-US"/>
          </a:p>
        </p:txBody>
      </p:sp>
      <p:sp>
        <p:nvSpPr>
          <p:cNvPr id="5" name="Rectangle 4"/>
          <p:cNvSpPr/>
          <p:nvPr/>
        </p:nvSpPr>
        <p:spPr>
          <a:xfrm>
            <a:off x="16949330" y="9317481"/>
            <a:ext cx="543740" cy="551561"/>
          </a:xfrm>
          <a:prstGeom prst="rect">
            <a:avLst/>
          </a:prstGeom>
        </p:spPr>
        <p:txBody>
          <a:bodyPr wrap="non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17</a:t>
            </a:r>
          </a:p>
        </p:txBody>
      </p:sp>
      <p:sp>
        <p:nvSpPr>
          <p:cNvPr id="6" name="TextBox 5">
            <a:extLst>
              <a:ext uri="{FF2B5EF4-FFF2-40B4-BE49-F238E27FC236}">
                <a16:creationId xmlns:a16="http://schemas.microsoft.com/office/drawing/2014/main" id="{F7CD02C2-EE9E-ECD4-06CC-CBF7DC448CEC}"/>
              </a:ext>
            </a:extLst>
          </p:cNvPr>
          <p:cNvSpPr txBox="1"/>
          <p:nvPr/>
        </p:nvSpPr>
        <p:spPr>
          <a:xfrm>
            <a:off x="2390818" y="3340563"/>
            <a:ext cx="13624608" cy="8125301"/>
          </a:xfrm>
          <a:prstGeom prst="rect">
            <a:avLst/>
          </a:prstGeom>
          <a:noFill/>
        </p:spPr>
        <p:txBody>
          <a:bodyPr wrap="square">
            <a:spAutoFit/>
          </a:bodyPr>
          <a:lstStyle/>
          <a:p>
            <a:pPr algn="just"/>
            <a:r>
              <a:rPr lang="en-GB" sz="3600" dirty="0">
                <a:latin typeface="Times New Roman" panose="02020603050405020304" pitchFamily="18" charset="0"/>
                <a:cs typeface="Times New Roman" panose="02020603050405020304" pitchFamily="18" charset="0"/>
              </a:rPr>
              <a:t>1.https://www.worldbank.org/en/results/2016/10/07/bangladesh-growing-economy-through-advances-in-agriculture</a:t>
            </a:r>
          </a:p>
          <a:p>
            <a:pPr algn="just"/>
            <a:endParaRPr lang="en-GB" sz="3600" dirty="0">
              <a:latin typeface="Times New Roman" panose="02020603050405020304" pitchFamily="18" charset="0"/>
              <a:cs typeface="Times New Roman" panose="02020603050405020304" pitchFamily="18" charset="0"/>
            </a:endParaRPr>
          </a:p>
          <a:p>
            <a:pPr lvl="0" algn="just"/>
            <a:r>
              <a:rPr lang="en-GB" sz="3600" dirty="0">
                <a:latin typeface="Times New Roman" panose="02020603050405020304" pitchFamily="18" charset="0"/>
                <a:cs typeface="Times New Roman" panose="02020603050405020304" pitchFamily="18" charset="0"/>
              </a:rPr>
              <a:t>2.</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Mamun</a:t>
            </a:r>
            <a:r>
              <a:rPr lang="en-US" sz="3600" dirty="0">
                <a:latin typeface="Times New Roman" panose="02020603050405020304" pitchFamily="18" charset="0"/>
                <a:cs typeface="Times New Roman" panose="02020603050405020304" pitchFamily="18" charset="0"/>
              </a:rPr>
              <a:t>-Ur-Rashid, </a:t>
            </a:r>
            <a:r>
              <a:rPr lang="en-US" sz="3600" dirty="0" err="1">
                <a:latin typeface="Times New Roman" panose="02020603050405020304" pitchFamily="18" charset="0"/>
                <a:cs typeface="Times New Roman" panose="02020603050405020304" pitchFamily="18" charset="0"/>
              </a:rPr>
              <a:t>Md</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Karim,Md</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Soad</a:t>
            </a:r>
            <a:r>
              <a:rPr lang="en-US" sz="3600" dirty="0">
                <a:latin typeface="Times New Roman" panose="02020603050405020304" pitchFamily="18" charset="0"/>
                <a:cs typeface="Times New Roman" panose="02020603050405020304" pitchFamily="18" charset="0"/>
              </a:rPr>
              <a:t>, “The Usefulness of Cell Phones for Crop Farmers in Selected Regions of Bangladesh”. Asian Journal of Agriculture and Rural Development, 2019.</a:t>
            </a:r>
          </a:p>
          <a:p>
            <a:pPr lvl="0" algn="just"/>
            <a:endParaRPr lang="en-US" sz="3600" dirty="0">
              <a:latin typeface="Times New Roman" panose="02020603050405020304" pitchFamily="18" charset="0"/>
              <a:cs typeface="Times New Roman" panose="02020603050405020304" pitchFamily="18" charset="0"/>
            </a:endParaRPr>
          </a:p>
          <a:p>
            <a:pPr lvl="0" algn="just"/>
            <a:r>
              <a:rPr lang="en-US" sz="3600" dirty="0">
                <a:latin typeface="Times New Roman" panose="02020603050405020304" pitchFamily="18" charset="0"/>
                <a:cs typeface="Times New Roman" panose="02020603050405020304" pitchFamily="18" charset="0"/>
              </a:rPr>
              <a:t>3.https://www.thedailystar.net/backpage/news/bangladesh-behind-nepal-pakistan-smartphone-use-2069457</a:t>
            </a:r>
          </a:p>
          <a:p>
            <a:pPr algn="just"/>
            <a:r>
              <a:rPr lang="en-GB" sz="3600" dirty="0">
                <a:latin typeface="Times New Roman" panose="02020603050405020304" pitchFamily="18" charset="0"/>
                <a:cs typeface="Times New Roman" panose="02020603050405020304" pitchFamily="18" charset="0"/>
              </a:rPr>
              <a:t>Md Abul </a:t>
            </a:r>
            <a:r>
              <a:rPr lang="en-GB" sz="3600" dirty="0" err="1">
                <a:latin typeface="Times New Roman" panose="02020603050405020304" pitchFamily="18" charset="0"/>
                <a:cs typeface="Times New Roman" panose="02020603050405020304" pitchFamily="18" charset="0"/>
              </a:rPr>
              <a:t>Kashem</a:t>
            </a:r>
            <a:r>
              <a:rPr lang="en-GB" sz="3600" dirty="0">
                <a:latin typeface="Times New Roman" panose="02020603050405020304" pitchFamily="18" charset="0"/>
                <a:cs typeface="Times New Roman" panose="02020603050405020304" pitchFamily="18" charset="0"/>
              </a:rPr>
              <a:t>, Mohammad Abdullah Al – </a:t>
            </a:r>
            <a:r>
              <a:rPr lang="en-GB" sz="3600" dirty="0" err="1">
                <a:latin typeface="Times New Roman" panose="02020603050405020304" pitchFamily="18" charset="0"/>
                <a:cs typeface="Times New Roman" panose="02020603050405020304" pitchFamily="18" charset="0"/>
              </a:rPr>
              <a:t>Faroque</a:t>
            </a:r>
            <a:r>
              <a:rPr lang="en-GB" sz="3600" dirty="0">
                <a:latin typeface="Times New Roman" panose="02020603050405020304" pitchFamily="18" charset="0"/>
                <a:cs typeface="Times New Roman" panose="02020603050405020304" pitchFamily="18" charset="0"/>
              </a:rPr>
              <a:t>, “</a:t>
            </a:r>
            <a:r>
              <a:rPr lang="en-US" sz="3600" b="0" i="0" dirty="0">
                <a:solidFill>
                  <a:srgbClr val="111111"/>
                </a:solidFill>
                <a:effectLst/>
                <a:latin typeface="Roboto" panose="02000000000000000000" pitchFamily="2" charset="0"/>
              </a:rPr>
              <a:t>Agricultural Technology: A Challenge To Way Forward Sustainable Development</a:t>
            </a:r>
            <a:r>
              <a:rPr lang="en-GB" sz="3600" dirty="0">
                <a:latin typeface="Times New Roman" panose="02020603050405020304" pitchFamily="18" charset="0"/>
                <a:cs typeface="Times New Roman" panose="02020603050405020304" pitchFamily="18" charset="0"/>
              </a:rPr>
              <a:t>”. Bangladesh Journal of Agriculture,2010</a:t>
            </a:r>
          </a:p>
          <a:p>
            <a:pPr algn="just"/>
            <a:endParaRPr lang="en-GB" sz="3600" dirty="0">
              <a:latin typeface="Times New Roman" panose="02020603050405020304" pitchFamily="18" charset="0"/>
              <a:cs typeface="Times New Roman" panose="02020603050405020304" pitchFamily="18" charset="0"/>
            </a:endParaRPr>
          </a:p>
          <a:p>
            <a:pPr algn="just"/>
            <a:endParaRPr lang="en-GB" sz="36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079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27295"/>
            <a:ext cx="18288000" cy="10287000"/>
          </a:xfrm>
          <a:prstGeom prst="rect">
            <a:avLst/>
          </a:prstGeom>
        </p:spPr>
      </p:pic>
      <p:grpSp>
        <p:nvGrpSpPr>
          <p:cNvPr id="3" name="Group 3"/>
          <p:cNvGrpSpPr/>
          <p:nvPr/>
        </p:nvGrpSpPr>
        <p:grpSpPr>
          <a:xfrm>
            <a:off x="2511332" y="3775512"/>
            <a:ext cx="13265335" cy="2735975"/>
            <a:chOff x="0" y="0"/>
            <a:chExt cx="3493751" cy="720586"/>
          </a:xfrm>
        </p:grpSpPr>
        <p:sp>
          <p:nvSpPr>
            <p:cNvPr id="4" name="Freeform 4"/>
            <p:cNvSpPr/>
            <p:nvPr/>
          </p:nvSpPr>
          <p:spPr>
            <a:xfrm>
              <a:off x="0" y="0"/>
              <a:ext cx="3493751" cy="720586"/>
            </a:xfrm>
            <a:custGeom>
              <a:avLst/>
              <a:gdLst/>
              <a:ahLst/>
              <a:cxnLst/>
              <a:rect l="l" t="t" r="r" b="b"/>
              <a:pathLst>
                <a:path w="3493751" h="720586">
                  <a:moveTo>
                    <a:pt x="0" y="0"/>
                  </a:moveTo>
                  <a:lnTo>
                    <a:pt x="3493751" y="0"/>
                  </a:lnTo>
                  <a:lnTo>
                    <a:pt x="3493751" y="720586"/>
                  </a:lnTo>
                  <a:lnTo>
                    <a:pt x="0" y="720586"/>
                  </a:lnTo>
                  <a:close/>
                </a:path>
              </a:pathLst>
            </a:custGeom>
            <a:solidFill>
              <a:srgbClr val="05665C"/>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3">
            <a:alphaModFix amt="32999"/>
          </a:blip>
          <a:srcRect l="12375" t="39391" r="8822" b="36260"/>
          <a:stretch>
            <a:fillRect/>
          </a:stretch>
        </p:blipFill>
        <p:spPr>
          <a:xfrm>
            <a:off x="2511332" y="3775512"/>
            <a:ext cx="13265335" cy="273597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11332" y="3775512"/>
            <a:ext cx="13265335" cy="2735975"/>
          </a:xfrm>
          <a:prstGeom prst="rect">
            <a:avLst/>
          </a:prstGeom>
        </p:spPr>
      </p:pic>
      <p:sp>
        <p:nvSpPr>
          <p:cNvPr id="8" name="TextBox 8"/>
          <p:cNvSpPr txBox="1"/>
          <p:nvPr/>
        </p:nvSpPr>
        <p:spPr>
          <a:xfrm>
            <a:off x="6005955" y="4021455"/>
            <a:ext cx="3853118" cy="1552575"/>
          </a:xfrm>
          <a:prstGeom prst="rect">
            <a:avLst/>
          </a:prstGeom>
        </p:spPr>
        <p:txBody>
          <a:bodyPr lIns="0" tIns="0" rIns="0" bIns="0" rtlCol="0" anchor="t">
            <a:spAutoFit/>
          </a:bodyPr>
          <a:lstStyle/>
          <a:p>
            <a:pPr>
              <a:lnSpc>
                <a:spcPts val="12599"/>
              </a:lnSpc>
            </a:pPr>
            <a:r>
              <a:rPr lang="en-US" sz="9000" spc="441">
                <a:solidFill>
                  <a:srgbClr val="FFFFFF"/>
                </a:solidFill>
                <a:latin typeface="Roboto Bold"/>
              </a:rPr>
              <a:t>Thank</a:t>
            </a:r>
          </a:p>
        </p:txBody>
      </p:sp>
      <p:sp>
        <p:nvSpPr>
          <p:cNvPr id="9" name="TextBox 9"/>
          <p:cNvSpPr txBox="1"/>
          <p:nvPr/>
        </p:nvSpPr>
        <p:spPr>
          <a:xfrm>
            <a:off x="9859073" y="4021455"/>
            <a:ext cx="2422972" cy="1552575"/>
          </a:xfrm>
          <a:prstGeom prst="rect">
            <a:avLst/>
          </a:prstGeom>
        </p:spPr>
        <p:txBody>
          <a:bodyPr lIns="0" tIns="0" rIns="0" bIns="0" rtlCol="0" anchor="t">
            <a:spAutoFit/>
          </a:bodyPr>
          <a:lstStyle/>
          <a:p>
            <a:pPr>
              <a:lnSpc>
                <a:spcPts val="12599"/>
              </a:lnSpc>
            </a:pPr>
            <a:r>
              <a:rPr lang="en-US" sz="9000" spc="441">
                <a:solidFill>
                  <a:srgbClr val="00F6DC"/>
                </a:solidFill>
                <a:latin typeface="Roboto Bold"/>
              </a:rPr>
              <a:t>You</a:t>
            </a:r>
          </a:p>
        </p:txBody>
      </p:sp>
      <p:sp>
        <p:nvSpPr>
          <p:cNvPr id="10" name="TextBox 10"/>
          <p:cNvSpPr txBox="1"/>
          <p:nvPr/>
        </p:nvSpPr>
        <p:spPr>
          <a:xfrm>
            <a:off x="5176882" y="5631180"/>
            <a:ext cx="7934236" cy="392543"/>
          </a:xfrm>
          <a:prstGeom prst="rect">
            <a:avLst/>
          </a:prstGeom>
        </p:spPr>
        <p:txBody>
          <a:bodyPr lIns="0" tIns="0" rIns="0" bIns="0" rtlCol="0" anchor="t">
            <a:spAutoFit/>
          </a:bodyPr>
          <a:lstStyle/>
          <a:p>
            <a:pPr algn="ctr">
              <a:lnSpc>
                <a:spcPts val="3359"/>
              </a:lnSpc>
            </a:pPr>
            <a:r>
              <a:rPr lang="en-US" sz="2399" dirty="0">
                <a:solidFill>
                  <a:srgbClr val="FFFFFF"/>
                </a:solidFill>
                <a:latin typeface="Lato"/>
              </a:rPr>
              <a:t> </a:t>
            </a:r>
          </a:p>
        </p:txBody>
      </p:sp>
      <p:sp>
        <p:nvSpPr>
          <p:cNvPr id="11" name="Date Placeholder 10"/>
          <p:cNvSpPr>
            <a:spLocks noGrp="1"/>
          </p:cNvSpPr>
          <p:nvPr>
            <p:ph type="dt" sz="half" idx="10"/>
          </p:nvPr>
        </p:nvSpPr>
        <p:spPr>
          <a:xfrm>
            <a:off x="377732" y="9563100"/>
            <a:ext cx="2133600" cy="365125"/>
          </a:xfrm>
        </p:spPr>
        <p:txBody>
          <a:bodyPr/>
          <a:lstStyle/>
          <a:p>
            <a:fld id="{7F45A250-E56A-4345-AA2B-89D90AA8EE4E}" type="datetime1">
              <a:rPr lang="en-US" smtClean="0">
                <a:solidFill>
                  <a:schemeClr val="bg1"/>
                </a:solidFill>
              </a:rPr>
              <a:t>9/25/2022</a:t>
            </a:fld>
            <a:endParaRPr lang="en-US" dirty="0">
              <a:solidFill>
                <a:schemeClr val="bg1"/>
              </a:solidFill>
            </a:endParaRPr>
          </a:p>
        </p:txBody>
      </p:sp>
      <p:sp>
        <p:nvSpPr>
          <p:cNvPr id="12" name="Slide Number Placeholder 11"/>
          <p:cNvSpPr>
            <a:spLocks noGrp="1"/>
          </p:cNvSpPr>
          <p:nvPr>
            <p:ph type="sldNum" sz="quarter" idx="12"/>
          </p:nvPr>
        </p:nvSpPr>
        <p:spPr/>
        <p:txBody>
          <a:bodyPr/>
          <a:lstStyle/>
          <a:p>
            <a:fld id="{B6F15528-21DE-4FAA-801E-634DDDAF4B2B}" type="slidenum">
              <a:rPr lang="en-US" smtClean="0"/>
              <a:pPr/>
              <a:t>18</a:t>
            </a:fld>
            <a:endParaRPr lang="en-US"/>
          </a:p>
        </p:txBody>
      </p:sp>
      <p:sp>
        <p:nvSpPr>
          <p:cNvPr id="13" name="Rectangle 12"/>
          <p:cNvSpPr/>
          <p:nvPr/>
        </p:nvSpPr>
        <p:spPr>
          <a:xfrm>
            <a:off x="16992599" y="9469881"/>
            <a:ext cx="543740" cy="551561"/>
          </a:xfrm>
          <a:prstGeom prst="rect">
            <a:avLst/>
          </a:prstGeom>
        </p:spPr>
        <p:txBody>
          <a:bodyPr wrap="none">
            <a:spAutoFit/>
          </a:bodyPr>
          <a:lstStyle/>
          <a:p>
            <a:pPr algn="ctr">
              <a:lnSpc>
                <a:spcPts val="3919"/>
              </a:lnSpc>
            </a:pPr>
            <a:r>
              <a:rPr lang="en-US" sz="2800" b="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66805" y="-338373"/>
            <a:ext cx="4252888" cy="10518693"/>
            <a:chOff x="0" y="0"/>
            <a:chExt cx="1120102" cy="2770355"/>
          </a:xfrm>
        </p:grpSpPr>
        <p:sp>
          <p:nvSpPr>
            <p:cNvPr id="3"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latin typeface="Times New Roman" panose="02020603050405020304" pitchFamily="18" charset="0"/>
                <a:cs typeface="Times New Roman" panose="02020603050405020304" pitchFamily="18" charset="0"/>
              </a:endParaRPr>
            </a:p>
          </p:txBody>
        </p:sp>
      </p:grpSp>
      <p:sp>
        <p:nvSpPr>
          <p:cNvPr id="17" name="TextBox 17"/>
          <p:cNvSpPr txBox="1"/>
          <p:nvPr/>
        </p:nvSpPr>
        <p:spPr>
          <a:xfrm>
            <a:off x="3860553" y="38450"/>
            <a:ext cx="9560583" cy="1013098"/>
          </a:xfrm>
          <a:prstGeom prst="rect">
            <a:avLst/>
          </a:prstGeom>
        </p:spPr>
        <p:txBody>
          <a:bodyPr lIns="0" tIns="0" rIns="0" bIns="0" rtlCol="0" anchor="t">
            <a:spAutoFit/>
          </a:bodyPr>
          <a:lstStyle/>
          <a:p>
            <a:pPr algn="ctr">
              <a:lnSpc>
                <a:spcPts val="7887"/>
              </a:lnSpc>
            </a:pPr>
            <a:r>
              <a:rPr lang="en-US" sz="6799" b="1" spc="600" dirty="0">
                <a:solidFill>
                  <a:srgbClr val="000000"/>
                </a:solidFill>
                <a:latin typeface="Times New Roman" panose="02020603050405020304" pitchFamily="18" charset="0"/>
                <a:cs typeface="Times New Roman" panose="02020603050405020304" pitchFamily="18" charset="0"/>
              </a:rPr>
              <a:t>Team Members</a:t>
            </a:r>
          </a:p>
        </p:txBody>
      </p:sp>
      <p:pic>
        <p:nvPicPr>
          <p:cNvPr id="15" name="Picture 14">
            <a:extLst>
              <a:ext uri="{FF2B5EF4-FFF2-40B4-BE49-F238E27FC236}">
                <a16:creationId xmlns:a16="http://schemas.microsoft.com/office/drawing/2014/main" id="{815A9C6E-5DCB-4164-A02A-B7DEA9BBBCA5}"/>
              </a:ext>
            </a:extLst>
          </p:cNvPr>
          <p:cNvPicPr>
            <a:picLocks noChangeAspect="1"/>
          </p:cNvPicPr>
          <p:nvPr/>
        </p:nvPicPr>
        <p:blipFill>
          <a:blip r:embed="rId3"/>
          <a:srcRect t="12541" b="12541"/>
          <a:stretch/>
        </p:blipFill>
        <p:spPr>
          <a:xfrm rot="21600000">
            <a:off x="6826732" y="2588990"/>
            <a:ext cx="4604657" cy="4599636"/>
          </a:xfrm>
          <a:prstGeom prst="ellipse">
            <a:avLst/>
          </a:prstGeom>
        </p:spPr>
      </p:pic>
      <p:pic>
        <p:nvPicPr>
          <p:cNvPr id="16" name="Picture 15">
            <a:extLst>
              <a:ext uri="{FF2B5EF4-FFF2-40B4-BE49-F238E27FC236}">
                <a16:creationId xmlns:a16="http://schemas.microsoft.com/office/drawing/2014/main" id="{C3A6926B-5BC4-4592-80B9-1852F9342B10}"/>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rot="16200000">
            <a:off x="1678128" y="2320325"/>
            <a:ext cx="4614863" cy="4648200"/>
          </a:xfrm>
          <a:prstGeom prst="ellipse">
            <a:avLst/>
          </a:prstGeom>
        </p:spPr>
      </p:pic>
      <p:pic>
        <p:nvPicPr>
          <p:cNvPr id="18" name="Picture 17">
            <a:extLst>
              <a:ext uri="{FF2B5EF4-FFF2-40B4-BE49-F238E27FC236}">
                <a16:creationId xmlns:a16="http://schemas.microsoft.com/office/drawing/2014/main" id="{7817EC9C-7D9F-4601-9EFA-68186FA373C0}"/>
              </a:ext>
            </a:extLst>
          </p:cNvPr>
          <p:cNvPicPr>
            <a:picLocks noChangeAspect="1"/>
          </p:cNvPicPr>
          <p:nvPr/>
        </p:nvPicPr>
        <p:blipFill>
          <a:blip r:embed="rId6">
            <a:extLst>
              <a:ext uri="{28A0092B-C50C-407E-A947-70E740481C1C}">
                <a14:useLocalDpi xmlns:a14="http://schemas.microsoft.com/office/drawing/2010/main" val="0"/>
              </a:ext>
            </a:extLst>
          </a:blip>
          <a:srcRect t="4493" b="4493"/>
          <a:stretch/>
        </p:blipFill>
        <p:spPr>
          <a:xfrm rot="21600000">
            <a:off x="11705991" y="2586477"/>
            <a:ext cx="4738270" cy="4730316"/>
          </a:xfrm>
          <a:prstGeom prst="ellipse">
            <a:avLst/>
          </a:prstGeom>
        </p:spPr>
      </p:pic>
      <p:sp>
        <p:nvSpPr>
          <p:cNvPr id="19" name="TextBox 18">
            <a:extLst>
              <a:ext uri="{FF2B5EF4-FFF2-40B4-BE49-F238E27FC236}">
                <a16:creationId xmlns:a16="http://schemas.microsoft.com/office/drawing/2014/main" id="{AB08C9B5-ABA4-4234-AB60-76C647A098EE}"/>
              </a:ext>
            </a:extLst>
          </p:cNvPr>
          <p:cNvSpPr txBox="1"/>
          <p:nvPr/>
        </p:nvSpPr>
        <p:spPr>
          <a:xfrm>
            <a:off x="7622879" y="7413623"/>
            <a:ext cx="3012364" cy="923330"/>
          </a:xfrm>
          <a:prstGeom prst="rect">
            <a:avLst/>
          </a:prstGeom>
          <a:noFill/>
        </p:spPr>
        <p:txBody>
          <a:bodyPr wrap="none" numCol="1" rtlCol="0">
            <a:spAutoFit/>
          </a:bodyPr>
          <a:lstStyle/>
          <a:p>
            <a:pPr algn="ctr"/>
            <a:r>
              <a:rPr lang="de-DE" altLang="de-DE" sz="2700" b="1" dirty="0">
                <a:latin typeface="Times New Roman" panose="02020603050405020304" pitchFamily="18" charset="0"/>
                <a:ea typeface="Open Sans" panose="020B0606030504020204" pitchFamily="34" charset="0"/>
                <a:cs typeface="Times New Roman" panose="02020603050405020304" pitchFamily="18" charset="0"/>
              </a:rPr>
              <a:t>Ishrat Jahan Rintu</a:t>
            </a:r>
          </a:p>
          <a:p>
            <a:pPr algn="ctr"/>
            <a:r>
              <a:rPr lang="de-DE" altLang="de-DE" sz="2700" b="1" dirty="0">
                <a:latin typeface="Times New Roman" panose="02020603050405020304" pitchFamily="18" charset="0"/>
                <a:ea typeface="Open Sans" panose="020B0606030504020204" pitchFamily="34" charset="0"/>
                <a:cs typeface="Times New Roman" panose="02020603050405020304" pitchFamily="18" charset="0"/>
              </a:rPr>
              <a:t>BFH1925002F</a:t>
            </a:r>
          </a:p>
        </p:txBody>
      </p:sp>
      <p:sp>
        <p:nvSpPr>
          <p:cNvPr id="23" name="TextBox 22">
            <a:extLst>
              <a:ext uri="{FF2B5EF4-FFF2-40B4-BE49-F238E27FC236}">
                <a16:creationId xmlns:a16="http://schemas.microsoft.com/office/drawing/2014/main" id="{8B675AF3-0118-0536-3196-8D6C488A5926}"/>
              </a:ext>
            </a:extLst>
          </p:cNvPr>
          <p:cNvSpPr txBox="1"/>
          <p:nvPr/>
        </p:nvSpPr>
        <p:spPr>
          <a:xfrm>
            <a:off x="3052642" y="7463147"/>
            <a:ext cx="3012363" cy="923330"/>
          </a:xfrm>
          <a:prstGeom prst="rect">
            <a:avLst/>
          </a:prstGeom>
          <a:noFill/>
        </p:spPr>
        <p:txBody>
          <a:bodyPr wrap="none" numCol="1" rtlCol="0">
            <a:spAutoFit/>
          </a:bodyPr>
          <a:lstStyle/>
          <a:p>
            <a:pPr algn="ctr"/>
            <a:r>
              <a:rPr lang="bn-BD" altLang="de-DE" sz="2700" b="1" dirty="0">
                <a:latin typeface="Times New Roman" panose="02020603050405020304" pitchFamily="18" charset="0"/>
                <a:ea typeface="Open Sans" panose="020B0606030504020204" pitchFamily="34" charset="0"/>
              </a:rPr>
              <a:t>Anupa Das Shormi</a:t>
            </a:r>
            <a:endParaRPr lang="de-DE" altLang="de-DE" sz="2700" b="1" dirty="0">
              <a:latin typeface="Times New Roman" panose="02020603050405020304" pitchFamily="18" charset="0"/>
              <a:ea typeface="Open Sans" panose="020B0606030504020204" pitchFamily="34" charset="0"/>
              <a:cs typeface="Times New Roman" panose="02020603050405020304" pitchFamily="18" charset="0"/>
            </a:endParaRPr>
          </a:p>
          <a:p>
            <a:pPr algn="ctr"/>
            <a:r>
              <a:rPr lang="de-DE" altLang="de-DE" sz="2700" b="1" dirty="0">
                <a:latin typeface="Times New Roman" panose="02020603050405020304" pitchFamily="18" charset="0"/>
                <a:ea typeface="Open Sans" panose="020B0606030504020204" pitchFamily="34" charset="0"/>
                <a:cs typeface="Times New Roman" panose="02020603050405020304" pitchFamily="18" charset="0"/>
              </a:rPr>
              <a:t>BFH19250</a:t>
            </a:r>
            <a:r>
              <a:rPr lang="en-US" altLang="de-DE" sz="2700" b="1" dirty="0">
                <a:latin typeface="Times New Roman" panose="02020603050405020304" pitchFamily="18" charset="0"/>
                <a:ea typeface="Open Sans" panose="020B0606030504020204" pitchFamily="34" charset="0"/>
                <a:cs typeface="Times New Roman" panose="02020603050405020304" pitchFamily="18" charset="0"/>
              </a:rPr>
              <a:t>20F</a:t>
            </a:r>
            <a:endParaRPr lang="de-DE" altLang="de-DE" sz="2700" b="1"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7F0DD670-3FA6-5F35-A451-150D48F72500}"/>
              </a:ext>
            </a:extLst>
          </p:cNvPr>
          <p:cNvSpPr txBox="1"/>
          <p:nvPr/>
        </p:nvSpPr>
        <p:spPr>
          <a:xfrm>
            <a:off x="12760487" y="7463147"/>
            <a:ext cx="3256276" cy="923330"/>
          </a:xfrm>
          <a:prstGeom prst="rect">
            <a:avLst/>
          </a:prstGeom>
          <a:noFill/>
        </p:spPr>
        <p:txBody>
          <a:bodyPr wrap="none" numCol="1" rtlCol="0">
            <a:spAutoFit/>
          </a:bodyPr>
          <a:lstStyle/>
          <a:p>
            <a:pPr algn="ctr"/>
            <a:r>
              <a:rPr lang="de-DE" altLang="de-DE" sz="2700" b="1" dirty="0">
                <a:latin typeface="Times New Roman" panose="02020603050405020304" pitchFamily="18" charset="0"/>
                <a:ea typeface="Open Sans" panose="020B0606030504020204" pitchFamily="34" charset="0"/>
                <a:cs typeface="Times New Roman" panose="02020603050405020304" pitchFamily="18" charset="0"/>
              </a:rPr>
              <a:t>Md Alamgir Hossain</a:t>
            </a:r>
          </a:p>
          <a:p>
            <a:pPr algn="ctr"/>
            <a:r>
              <a:rPr lang="de-DE" altLang="de-DE" sz="2700" b="1" dirty="0">
                <a:latin typeface="Times New Roman" panose="02020603050405020304" pitchFamily="18" charset="0"/>
                <a:ea typeface="Open Sans" panose="020B0606030504020204" pitchFamily="34" charset="0"/>
                <a:cs typeface="Times New Roman" panose="02020603050405020304" pitchFamily="18" charset="0"/>
              </a:rPr>
              <a:t>ASH1925016M</a:t>
            </a:r>
          </a:p>
        </p:txBody>
      </p:sp>
      <p:sp>
        <p:nvSpPr>
          <p:cNvPr id="25" name="Date Placeholder 6">
            <a:extLst>
              <a:ext uri="{FF2B5EF4-FFF2-40B4-BE49-F238E27FC236}">
                <a16:creationId xmlns:a16="http://schemas.microsoft.com/office/drawing/2014/main" id="{2421A6A2-8357-10E6-8D5F-DD4C38FE36E0}"/>
              </a:ext>
            </a:extLst>
          </p:cNvPr>
          <p:cNvSpPr>
            <a:spLocks noGrp="1"/>
          </p:cNvSpPr>
          <p:nvPr>
            <p:ph type="dt" sz="half" idx="10"/>
          </p:nvPr>
        </p:nvSpPr>
        <p:spPr>
          <a:xfrm>
            <a:off x="228600" y="9616277"/>
            <a:ext cx="2133600" cy="365125"/>
          </a:xfrm>
        </p:spPr>
        <p:txBody>
          <a:bodyPr/>
          <a:lstStyle/>
          <a:p>
            <a:fld id="{064F2854-E454-43CB-B5AA-62DEBA8A8E4C}" type="datetime1">
              <a:rPr lang="en-US" smtClean="0">
                <a:latin typeface="Times New Roman" panose="02020603050405020304" pitchFamily="18" charset="0"/>
                <a:ea typeface="Open Sans" panose="020B0606030504020204" pitchFamily="34" charset="0"/>
                <a:cs typeface="Times New Roman" panose="02020603050405020304" pitchFamily="18" charset="0"/>
              </a:rPr>
              <a:t>9/25/2022</a:t>
            </a:fld>
            <a:endParaRPr lang="en-US"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B6F15528-21DE-4FAA-801E-634DDDAF4B2B}" type="slidenum">
              <a:rPr lang="en-US" smtClean="0"/>
              <a:pPr/>
              <a:t>2</a:t>
            </a:fld>
            <a:endParaRPr lang="en-US"/>
          </a:p>
        </p:txBody>
      </p:sp>
      <p:sp>
        <p:nvSpPr>
          <p:cNvPr id="9" name="TextBox 8">
            <a:extLst>
              <a:ext uri="{FF2B5EF4-FFF2-40B4-BE49-F238E27FC236}">
                <a16:creationId xmlns:a16="http://schemas.microsoft.com/office/drawing/2014/main" id="{B9E1A796-96BA-5E82-6B5D-5A997D3A87E3}"/>
              </a:ext>
            </a:extLst>
          </p:cNvPr>
          <p:cNvSpPr txBox="1"/>
          <p:nvPr/>
        </p:nvSpPr>
        <p:spPr>
          <a:xfrm>
            <a:off x="16840200" y="9452257"/>
            <a:ext cx="1828800" cy="563616"/>
          </a:xfrm>
          <a:prstGeom prst="rect">
            <a:avLst/>
          </a:prstGeom>
          <a:noFill/>
        </p:spPr>
        <p:txBody>
          <a:bodyPr wrap="square">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2EDDB"/>
                </a:solidFill>
                <a:effectLst/>
                <a:uLnTx/>
                <a:uFillTx/>
                <a:latin typeface="Times New Roman" panose="02020603050405020304" pitchFamily="18" charset="0"/>
                <a:ea typeface="Open Sans" panose="020B0606030504020204" pitchFamily="34" charset="0"/>
                <a:cs typeface="Times New Roman" panose="02020603050405020304" pitchFamily="18" charset="0"/>
              </a:rPr>
              <a:t>02</a:t>
            </a:r>
          </a:p>
        </p:txBody>
      </p:sp>
    </p:spTree>
    <p:extLst>
      <p:ext uri="{BB962C8B-B14F-4D97-AF65-F5344CB8AC3E}">
        <p14:creationId xmlns:p14="http://schemas.microsoft.com/office/powerpoint/2010/main" val="3953586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66805" y="-338373"/>
            <a:ext cx="4252888" cy="10518693"/>
            <a:chOff x="0" y="0"/>
            <a:chExt cx="1120102" cy="2770355"/>
          </a:xfrm>
        </p:grpSpPr>
        <p:sp>
          <p:nvSpPr>
            <p:cNvPr id="3"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latin typeface="Times New Roman" panose="02020603050405020304" pitchFamily="18" charset="0"/>
                <a:cs typeface="Times New Roman" panose="02020603050405020304" pitchFamily="18" charset="0"/>
              </a:endParaRPr>
            </a:p>
          </p:txBody>
        </p:sp>
      </p:grpSp>
      <p:sp>
        <p:nvSpPr>
          <p:cNvPr id="17" name="TextBox 17"/>
          <p:cNvSpPr txBox="1"/>
          <p:nvPr/>
        </p:nvSpPr>
        <p:spPr>
          <a:xfrm>
            <a:off x="3156559" y="590029"/>
            <a:ext cx="9560583" cy="1013098"/>
          </a:xfrm>
          <a:prstGeom prst="rect">
            <a:avLst/>
          </a:prstGeom>
        </p:spPr>
        <p:txBody>
          <a:bodyPr lIns="0" tIns="0" rIns="0" bIns="0" rtlCol="0" anchor="t">
            <a:spAutoFit/>
          </a:bodyPr>
          <a:lstStyle/>
          <a:p>
            <a:pPr algn="ctr">
              <a:lnSpc>
                <a:spcPts val="7887"/>
              </a:lnSpc>
            </a:pPr>
            <a:r>
              <a:rPr lang="en-US" sz="6799" b="1" spc="600" dirty="0">
                <a:solidFill>
                  <a:srgbClr val="000000"/>
                </a:solidFill>
                <a:latin typeface="Times New Roman" panose="02020603050405020304" pitchFamily="18" charset="0"/>
                <a:cs typeface="Times New Roman" panose="02020603050405020304" pitchFamily="18" charset="0"/>
              </a:rPr>
              <a:t>Supervised By</a:t>
            </a:r>
          </a:p>
        </p:txBody>
      </p:sp>
      <p:sp>
        <p:nvSpPr>
          <p:cNvPr id="25" name="Date Placeholder 6">
            <a:extLst>
              <a:ext uri="{FF2B5EF4-FFF2-40B4-BE49-F238E27FC236}">
                <a16:creationId xmlns:a16="http://schemas.microsoft.com/office/drawing/2014/main" id="{2421A6A2-8357-10E6-8D5F-DD4C38FE36E0}"/>
              </a:ext>
            </a:extLst>
          </p:cNvPr>
          <p:cNvSpPr>
            <a:spLocks noGrp="1"/>
          </p:cNvSpPr>
          <p:nvPr>
            <p:ph type="dt" sz="half" idx="10"/>
          </p:nvPr>
        </p:nvSpPr>
        <p:spPr>
          <a:xfrm>
            <a:off x="228600" y="9616277"/>
            <a:ext cx="2133600" cy="365125"/>
          </a:xfrm>
        </p:spPr>
        <p:txBody>
          <a:bodyPr/>
          <a:lstStyle/>
          <a:p>
            <a:fld id="{D2A08E61-32F9-4841-9188-A0CFA7A96E84}" type="datetime1">
              <a:rPr lang="en-US" smtClean="0">
                <a:latin typeface="Times New Roman" panose="02020603050405020304" pitchFamily="18" charset="0"/>
                <a:ea typeface="Open Sans" panose="020B0606030504020204" pitchFamily="34" charset="0"/>
                <a:cs typeface="Times New Roman" panose="02020603050405020304" pitchFamily="18" charset="0"/>
              </a:rPr>
              <a:t>9/25/2022</a:t>
            </a:fld>
            <a:endParaRPr lang="en-US"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3" name="Rectangle 12"/>
          <p:cNvSpPr/>
          <p:nvPr/>
        </p:nvSpPr>
        <p:spPr>
          <a:xfrm>
            <a:off x="1406734" y="4058500"/>
            <a:ext cx="9055895" cy="2631490"/>
          </a:xfrm>
          <a:prstGeom prst="rect">
            <a:avLst/>
          </a:prstGeom>
          <a:noFill/>
        </p:spPr>
        <p:txBody>
          <a:bodyPr wrap="square">
            <a:spAutoFit/>
          </a:bodyPr>
          <a:lstStyle/>
          <a:p>
            <a:pPr defTabSz="1026915" eaLnBrk="0" fontAlgn="base" hangingPunct="0">
              <a:spcBef>
                <a:spcPct val="0"/>
              </a:spcBef>
              <a:spcAft>
                <a:spcPct val="0"/>
              </a:spcAft>
            </a:pPr>
            <a:r>
              <a:rPr lang="en-US" sz="4500" b="1" dirty="0">
                <a:latin typeface="Times New Roman" panose="02020603050405020304" pitchFamily="18" charset="0"/>
                <a:ea typeface="Open Sans" panose="020B0606030504020204" pitchFamily="34" charset="0"/>
                <a:cs typeface="Times New Roman" panose="02020603050405020304" pitchFamily="18" charset="0"/>
              </a:rPr>
              <a:t>Tasniya Ahmed</a:t>
            </a:r>
          </a:p>
          <a:p>
            <a:pPr defTabSz="1026915" eaLnBrk="0" fontAlgn="base" hangingPunct="0">
              <a:spcBef>
                <a:spcPct val="0"/>
              </a:spcBef>
              <a:spcAft>
                <a:spcPct val="0"/>
              </a:spcAft>
            </a:pPr>
            <a:endParaRPr lang="en-US" sz="3000" dirty="0">
              <a:latin typeface="Times New Roman" panose="02020603050405020304" pitchFamily="18" charset="0"/>
              <a:ea typeface="Open Sans" panose="020B0606030504020204" pitchFamily="34" charset="0"/>
              <a:cs typeface="Times New Roman" panose="02020603050405020304" pitchFamily="18" charset="0"/>
            </a:endParaRPr>
          </a:p>
          <a:p>
            <a:pPr defTabSz="1026915" eaLnBrk="0" fontAlgn="base" hangingPunct="0">
              <a:spcBef>
                <a:spcPct val="0"/>
              </a:spcBef>
              <a:spcAft>
                <a:spcPct val="0"/>
              </a:spcAft>
            </a:pPr>
            <a:r>
              <a:rPr lang="en-US" sz="3000" dirty="0">
                <a:latin typeface="Times New Roman" panose="02020603050405020304" pitchFamily="18" charset="0"/>
                <a:ea typeface="Open Sans" panose="020B0606030504020204" pitchFamily="34" charset="0"/>
                <a:cs typeface="Times New Roman" panose="02020603050405020304" pitchFamily="18" charset="0"/>
              </a:rPr>
              <a:t>Assistant Professor</a:t>
            </a:r>
          </a:p>
          <a:p>
            <a:pPr defTabSz="1026915" eaLnBrk="0" fontAlgn="base" hangingPunct="0">
              <a:spcBef>
                <a:spcPct val="0"/>
              </a:spcBef>
              <a:spcAft>
                <a:spcPct val="0"/>
              </a:spcAft>
            </a:pPr>
            <a:r>
              <a:rPr lang="en-US" sz="3000" dirty="0">
                <a:latin typeface="Times New Roman" panose="02020603050405020304" pitchFamily="18" charset="0"/>
                <a:ea typeface="Open Sans" panose="020B0606030504020204" pitchFamily="34" charset="0"/>
                <a:cs typeface="Times New Roman" panose="02020603050405020304" pitchFamily="18" charset="0"/>
              </a:rPr>
              <a:t>Institute of Information Technology </a:t>
            </a:r>
          </a:p>
          <a:p>
            <a:pPr defTabSz="1026915" eaLnBrk="0" fontAlgn="base" hangingPunct="0">
              <a:spcBef>
                <a:spcPct val="0"/>
              </a:spcBef>
              <a:spcAft>
                <a:spcPct val="0"/>
              </a:spcAft>
            </a:pPr>
            <a:r>
              <a:rPr lang="en-US" sz="3000" dirty="0">
                <a:latin typeface="Times New Roman" panose="02020603050405020304" pitchFamily="18" charset="0"/>
                <a:ea typeface="Open Sans" panose="020B0606030504020204" pitchFamily="34" charset="0"/>
                <a:cs typeface="Times New Roman" panose="02020603050405020304" pitchFamily="18" charset="0"/>
              </a:rPr>
              <a:t>Noakhali Science and Technology University</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a:stretch/>
        </p:blipFill>
        <p:spPr>
          <a:xfrm>
            <a:off x="11167479" y="3356803"/>
            <a:ext cx="4054792" cy="4114800"/>
          </a:xfrm>
          <a:prstGeom prst="ellipse">
            <a:avLst/>
          </a:prstGeom>
          <a:ln>
            <a:noFill/>
          </a:ln>
          <a:effectLst>
            <a:innerShdw blurRad="63500" dist="50800" dir="18900000">
              <a:prstClr val="black">
                <a:alpha val="50000"/>
              </a:prstClr>
            </a:innerShdw>
          </a:effectLst>
        </p:spPr>
      </p:pic>
      <p:sp>
        <p:nvSpPr>
          <p:cNvPr id="6" name="Rectangle 5"/>
          <p:cNvSpPr/>
          <p:nvPr/>
        </p:nvSpPr>
        <p:spPr>
          <a:xfrm>
            <a:off x="8985944" y="4958834"/>
            <a:ext cx="316112" cy="369332"/>
          </a:xfrm>
          <a:prstGeom prst="rect">
            <a:avLst/>
          </a:prstGeom>
        </p:spPr>
        <p:txBody>
          <a:bodyPr wrap="none">
            <a:spAutoFit/>
          </a:bodyPr>
          <a:lstStyle/>
          <a:p>
            <a:r>
              <a:rPr lang="en-US" dirty="0">
                <a:solidFill>
                  <a:srgbClr val="F2EDDB"/>
                </a:solidFill>
                <a:latin typeface="Open Sans" panose="020B0606030504020204" pitchFamily="34" charset="0"/>
                <a:ea typeface="Open Sans" panose="020B0606030504020204" pitchFamily="34" charset="0"/>
                <a:cs typeface="Open Sans" panose="020B0606030504020204" pitchFamily="34" charset="0"/>
              </a:rPr>
              <a:t>7</a:t>
            </a:r>
            <a:endParaRPr lang="en-US" dirty="0"/>
          </a:p>
        </p:txBody>
      </p:sp>
      <p:sp>
        <p:nvSpPr>
          <p:cNvPr id="7" name="Rectangle 6"/>
          <p:cNvSpPr/>
          <p:nvPr/>
        </p:nvSpPr>
        <p:spPr>
          <a:xfrm>
            <a:off x="16461662" y="9206369"/>
            <a:ext cx="595036" cy="563616"/>
          </a:xfrm>
          <a:prstGeom prst="rect">
            <a:avLst/>
          </a:prstGeom>
        </p:spPr>
        <p:txBody>
          <a:bodyPr wrap="none">
            <a:spAutoFit/>
          </a:bodyPr>
          <a:lstStyle/>
          <a:p>
            <a:pPr algn="ctr">
              <a:lnSpc>
                <a:spcPts val="3919"/>
              </a:lnSpc>
            </a:pPr>
            <a:r>
              <a:rPr lang="en-US" sz="3200" b="1" dirty="0">
                <a:solidFill>
                  <a:srgbClr val="F2EDDB"/>
                </a:solidFill>
                <a:latin typeface="Times New Roman" panose="02020603050405020304" pitchFamily="18" charset="0"/>
                <a:ea typeface="Open Sans" panose="020B0606030504020204" pitchFamily="34" charset="0"/>
                <a:cs typeface="Times New Roman" panose="02020603050405020304" pitchFamily="18" charset="0"/>
              </a:rPr>
              <a:t>03</a:t>
            </a:r>
          </a:p>
        </p:txBody>
      </p:sp>
    </p:spTree>
    <p:extLst>
      <p:ext uri="{BB962C8B-B14F-4D97-AF65-F5344CB8AC3E}">
        <p14:creationId xmlns:p14="http://schemas.microsoft.com/office/powerpoint/2010/main" val="4193497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66805" y="-231693"/>
            <a:ext cx="4252888" cy="10518693"/>
            <a:chOff x="0" y="0"/>
            <a:chExt cx="1120102" cy="2770355"/>
          </a:xfrm>
        </p:grpSpPr>
        <p:sp>
          <p:nvSpPr>
            <p:cNvPr id="3"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3"/>
          <a:srcRect/>
          <a:stretch>
            <a:fillRect/>
          </a:stretch>
        </p:blipFill>
        <p:spPr>
          <a:xfrm>
            <a:off x="11992311" y="1028700"/>
            <a:ext cx="5952789" cy="10154011"/>
          </a:xfrm>
          <a:prstGeom prst="rect">
            <a:avLst/>
          </a:prstGeom>
        </p:spPr>
      </p:pic>
      <p:pic>
        <p:nvPicPr>
          <p:cNvPr id="6" name="Picture 6"/>
          <p:cNvPicPr>
            <a:picLocks noChangeAspect="1"/>
          </p:cNvPicPr>
          <p:nvPr/>
        </p:nvPicPr>
        <p:blipFill>
          <a:blip r:embed="rId4"/>
          <a:srcRect/>
          <a:stretch>
            <a:fillRect/>
          </a:stretch>
        </p:blipFill>
        <p:spPr>
          <a:xfrm>
            <a:off x="10589283" y="8932345"/>
            <a:ext cx="8775090" cy="2709309"/>
          </a:xfrm>
          <a:prstGeom prst="rect">
            <a:avLst/>
          </a:prstGeom>
        </p:spPr>
      </p:pic>
      <p:grpSp>
        <p:nvGrpSpPr>
          <p:cNvPr id="11" name="Group 11"/>
          <p:cNvGrpSpPr/>
          <p:nvPr/>
        </p:nvGrpSpPr>
        <p:grpSpPr>
          <a:xfrm>
            <a:off x="2107118" y="8980620"/>
            <a:ext cx="7469237" cy="224077"/>
            <a:chOff x="0" y="0"/>
            <a:chExt cx="9958983" cy="298769"/>
          </a:xfrm>
        </p:grpSpPr>
        <p:grpSp>
          <p:nvGrpSpPr>
            <p:cNvPr id="12" name="Group 12"/>
            <p:cNvGrpSpPr>
              <a:grpSpLocks noChangeAspect="1"/>
            </p:cNvGrpSpPr>
            <p:nvPr/>
          </p:nvGrpSpPr>
          <p:grpSpPr>
            <a:xfrm>
              <a:off x="0" y="0"/>
              <a:ext cx="9958983" cy="298769"/>
              <a:chOff x="0" y="0"/>
              <a:chExt cx="1270000" cy="38100"/>
            </a:xfrm>
          </p:grpSpPr>
          <p:sp>
            <p:nvSpPr>
              <p:cNvPr id="13" name="Freeform 13"/>
              <p:cNvSpPr/>
              <p:nvPr/>
            </p:nvSpPr>
            <p:spPr>
              <a:xfrm>
                <a:off x="0" y="0"/>
                <a:ext cx="1270000" cy="38100"/>
              </a:xfrm>
              <a:custGeom>
                <a:avLst/>
                <a:gdLst/>
                <a:ahLst/>
                <a:cxnLst/>
                <a:rect l="l" t="t" r="r" b="b"/>
                <a:pathLst>
                  <a:path w="1270000" h="38100">
                    <a:moveTo>
                      <a:pt x="0" y="0"/>
                    </a:moveTo>
                    <a:lnTo>
                      <a:pt x="1270000" y="0"/>
                    </a:lnTo>
                    <a:lnTo>
                      <a:pt x="1270000" y="38100"/>
                    </a:lnTo>
                    <a:lnTo>
                      <a:pt x="0" y="38100"/>
                    </a:lnTo>
                    <a:lnTo>
                      <a:pt x="0" y="0"/>
                    </a:lnTo>
                    <a:close/>
                  </a:path>
                </a:pathLst>
              </a:custGeom>
              <a:solidFill>
                <a:srgbClr val="05665C"/>
              </a:solidFill>
            </p:spPr>
          </p:sp>
          <p:sp>
            <p:nvSpPr>
              <p:cNvPr id="14" name="Freeform 14"/>
              <p:cNvSpPr/>
              <p:nvPr/>
            </p:nvSpPr>
            <p:spPr>
              <a:xfrm>
                <a:off x="0" y="0"/>
                <a:ext cx="952500" cy="38100"/>
              </a:xfrm>
              <a:custGeom>
                <a:avLst/>
                <a:gdLst/>
                <a:ahLst/>
                <a:cxnLst/>
                <a:rect l="l" t="t" r="r" b="b"/>
                <a:pathLst>
                  <a:path w="952500" h="38100">
                    <a:moveTo>
                      <a:pt x="0" y="0"/>
                    </a:moveTo>
                    <a:lnTo>
                      <a:pt x="952500" y="0"/>
                    </a:lnTo>
                    <a:lnTo>
                      <a:pt x="952500" y="38100"/>
                    </a:lnTo>
                    <a:lnTo>
                      <a:pt x="0" y="38100"/>
                    </a:lnTo>
                    <a:lnTo>
                      <a:pt x="0" y="0"/>
                    </a:lnTo>
                    <a:close/>
                  </a:path>
                </a:pathLst>
              </a:custGeom>
              <a:solidFill>
                <a:srgbClr val="30B4A6"/>
              </a:solidFill>
            </p:spPr>
          </p:sp>
        </p:grpSp>
      </p:grpSp>
      <p:sp>
        <p:nvSpPr>
          <p:cNvPr id="17" name="TextBox 17"/>
          <p:cNvSpPr txBox="1"/>
          <p:nvPr/>
        </p:nvSpPr>
        <p:spPr>
          <a:xfrm>
            <a:off x="1028700" y="1047750"/>
            <a:ext cx="9560583" cy="1013098"/>
          </a:xfrm>
          <a:prstGeom prst="rect">
            <a:avLst/>
          </a:prstGeom>
        </p:spPr>
        <p:txBody>
          <a:bodyPr lIns="0" tIns="0" rIns="0" bIns="0" rtlCol="0" anchor="t">
            <a:spAutoFit/>
          </a:bodyPr>
          <a:lstStyle/>
          <a:p>
            <a:pPr>
              <a:lnSpc>
                <a:spcPts val="7887"/>
              </a:lnSpc>
            </a:pPr>
            <a:r>
              <a:rPr lang="en-US" sz="6799" dirty="0">
                <a:solidFill>
                  <a:srgbClr val="000000"/>
                </a:solidFill>
                <a:latin typeface="Roboto Bold"/>
              </a:rPr>
              <a:t>Presentation Agenda</a:t>
            </a:r>
          </a:p>
        </p:txBody>
      </p:sp>
      <p:sp>
        <p:nvSpPr>
          <p:cNvPr id="21" name="TextBox 10"/>
          <p:cNvSpPr txBox="1"/>
          <p:nvPr/>
        </p:nvSpPr>
        <p:spPr>
          <a:xfrm>
            <a:off x="2096882" y="2854408"/>
            <a:ext cx="9658350" cy="4761303"/>
          </a:xfrm>
          <a:prstGeom prst="rect">
            <a:avLst/>
          </a:prstGeom>
        </p:spPr>
        <p:txBody>
          <a:bodyPr lIns="0" tIns="0" rIns="0" bIns="0" rtlCol="0" anchor="t">
            <a:spAutoFit/>
          </a:bodyPr>
          <a:lstStyle/>
          <a:p>
            <a:pPr marL="647702" lvl="1" indent="-323851">
              <a:lnSpc>
                <a:spcPts val="4740"/>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Introduction </a:t>
            </a:r>
          </a:p>
          <a:p>
            <a:pPr marL="647702" lvl="1" indent="-323851">
              <a:lnSpc>
                <a:spcPts val="4740"/>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Features</a:t>
            </a:r>
          </a:p>
          <a:p>
            <a:pPr marL="647702" lvl="1" indent="-323851">
              <a:lnSpc>
                <a:spcPts val="4740"/>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Stakeholders</a:t>
            </a:r>
          </a:p>
          <a:p>
            <a:pPr marL="647702" lvl="1" indent="-323851">
              <a:lnSpc>
                <a:spcPts val="4740"/>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Why use this application</a:t>
            </a:r>
          </a:p>
          <a:p>
            <a:pPr marL="647702" lvl="1" indent="-323851">
              <a:lnSpc>
                <a:spcPts val="4740"/>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User Interface</a:t>
            </a:r>
          </a:p>
          <a:p>
            <a:pPr marL="647702" lvl="1" indent="-323851">
              <a:lnSpc>
                <a:spcPts val="4740"/>
              </a:lnSpc>
              <a:buFont typeface="Arial"/>
              <a:buChar char="•"/>
            </a:pPr>
            <a:r>
              <a:rPr lang="en-US" sz="3200" dirty="0">
                <a:solidFill>
                  <a:srgbClr val="000000"/>
                </a:solidFill>
                <a:latin typeface="Times New Roman" panose="02020603050405020304" pitchFamily="18" charset="0"/>
                <a:cs typeface="Times New Roman" panose="02020603050405020304" pitchFamily="18" charset="0"/>
              </a:rPr>
              <a:t>Future Work</a:t>
            </a:r>
          </a:p>
          <a:p>
            <a:pPr marL="647702" lvl="1" indent="-323851">
              <a:lnSpc>
                <a:spcPts val="4740"/>
              </a:lnSpc>
              <a:buFont typeface="Arial"/>
              <a:buChar char="•"/>
            </a:pPr>
            <a:endParaRPr lang="en-US" sz="3000" dirty="0">
              <a:solidFill>
                <a:srgbClr val="000000"/>
              </a:solidFill>
              <a:latin typeface="Times New Roman" panose="02020603050405020304" pitchFamily="18" charset="0"/>
              <a:cs typeface="Times New Roman" panose="02020603050405020304" pitchFamily="18" charset="0"/>
            </a:endParaRPr>
          </a:p>
          <a:p>
            <a:pPr marL="647702" lvl="1" indent="-323851">
              <a:lnSpc>
                <a:spcPts val="4740"/>
              </a:lnSpc>
              <a:buFont typeface="Arial"/>
              <a:buChar char="•"/>
            </a:pPr>
            <a:endParaRPr lang="en-US" sz="3000" dirty="0">
              <a:solidFill>
                <a:srgbClr val="000000"/>
              </a:solidFill>
              <a:latin typeface="Times New Roman" panose="02020603050405020304" pitchFamily="18" charset="0"/>
              <a:cs typeface="Times New Roman" panose="02020603050405020304" pitchFamily="18" charset="0"/>
            </a:endParaRPr>
          </a:p>
        </p:txBody>
      </p:sp>
      <p:sp>
        <p:nvSpPr>
          <p:cNvPr id="22" name="Date Placeholder 21"/>
          <p:cNvSpPr>
            <a:spLocks noGrp="1"/>
          </p:cNvSpPr>
          <p:nvPr>
            <p:ph type="dt" sz="half" idx="10"/>
          </p:nvPr>
        </p:nvSpPr>
        <p:spPr>
          <a:xfrm>
            <a:off x="457200" y="9639300"/>
            <a:ext cx="2133600" cy="365125"/>
          </a:xfrm>
        </p:spPr>
        <p:txBody>
          <a:bodyPr/>
          <a:lstStyle/>
          <a:p>
            <a:fld id="{96433EDB-495E-4931-8C23-CED26FCE3A30}" type="datetime1">
              <a:rPr lang="en-US" smtClean="0"/>
              <a:t>9/25/2022</a:t>
            </a:fld>
            <a:endParaRPr lang="en-US"/>
          </a:p>
        </p:txBody>
      </p:sp>
      <p:sp>
        <p:nvSpPr>
          <p:cNvPr id="24" name="Rectangle 23"/>
          <p:cNvSpPr/>
          <p:nvPr/>
        </p:nvSpPr>
        <p:spPr>
          <a:xfrm>
            <a:off x="16623680" y="9482872"/>
            <a:ext cx="543740" cy="551561"/>
          </a:xfrm>
          <a:prstGeom prst="rect">
            <a:avLst/>
          </a:prstGeom>
        </p:spPr>
        <p:txBody>
          <a:bodyPr wrap="none">
            <a:spAutoFit/>
          </a:bodyPr>
          <a:lstStyle/>
          <a:p>
            <a:pPr algn="ctr">
              <a:lnSpc>
                <a:spcPts val="3919"/>
              </a:lnSpc>
            </a:pPr>
            <a:r>
              <a:rPr lang="en-US" sz="2800" b="1" dirty="0">
                <a:solidFill>
                  <a:srgbClr val="F2EDDB"/>
                </a:solidFill>
                <a:latin typeface="Times New Roman" panose="02020603050405020304" pitchFamily="18" charset="0"/>
                <a:ea typeface="Open Sans" panose="020B0606030504020204" pitchFamily="34" charset="0"/>
                <a:cs typeface="Times New Roman" panose="02020603050405020304" pitchFamily="18" charset="0"/>
              </a:rPr>
              <a:t>04</a:t>
            </a:r>
          </a:p>
        </p:txBody>
      </p:sp>
    </p:spTree>
    <p:extLst>
      <p:ext uri="{BB962C8B-B14F-4D97-AF65-F5344CB8AC3E}">
        <p14:creationId xmlns:p14="http://schemas.microsoft.com/office/powerpoint/2010/main" val="183390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3200" b="3200"/>
          <a:stretch>
            <a:fillRect/>
          </a:stretch>
        </p:blipFill>
        <p:spPr>
          <a:xfrm>
            <a:off x="1028700" y="1028700"/>
            <a:ext cx="7033941" cy="8229600"/>
          </a:xfrm>
          <a:prstGeom prst="rect">
            <a:avLst/>
          </a:prstGeom>
        </p:spPr>
      </p:pic>
      <p:sp>
        <p:nvSpPr>
          <p:cNvPr id="3" name="TextBox 3"/>
          <p:cNvSpPr txBox="1"/>
          <p:nvPr/>
        </p:nvSpPr>
        <p:spPr>
          <a:xfrm>
            <a:off x="9144000" y="1038225"/>
            <a:ext cx="8115300" cy="897682"/>
          </a:xfrm>
          <a:prstGeom prst="rect">
            <a:avLst/>
          </a:prstGeom>
        </p:spPr>
        <p:txBody>
          <a:bodyPr lIns="0" tIns="0" rIns="0" bIns="0" rtlCol="0" anchor="t">
            <a:spAutoFit/>
          </a:bodyPr>
          <a:lstStyle/>
          <a:p>
            <a:pPr>
              <a:lnSpc>
                <a:spcPts val="6960"/>
              </a:lnSpc>
            </a:pPr>
            <a:r>
              <a:rPr lang="en-US" sz="6000" dirty="0">
                <a:solidFill>
                  <a:srgbClr val="000000"/>
                </a:solidFill>
                <a:latin typeface="Roboto Bold"/>
              </a:rPr>
              <a:t>Introduction</a:t>
            </a:r>
          </a:p>
        </p:txBody>
      </p:sp>
      <p:sp>
        <p:nvSpPr>
          <p:cNvPr id="4" name="TextBox 4"/>
          <p:cNvSpPr txBox="1"/>
          <p:nvPr/>
        </p:nvSpPr>
        <p:spPr>
          <a:xfrm>
            <a:off x="9263468" y="2705100"/>
            <a:ext cx="8191500" cy="5578450"/>
          </a:xfrm>
          <a:prstGeom prst="rect">
            <a:avLst/>
          </a:prstGeom>
        </p:spPr>
        <p:txBody>
          <a:bodyPr wrap="square" lIns="0" tIns="0" rIns="0" bIns="0" rtlCol="0" anchor="t">
            <a:spAutoFit/>
          </a:bodyPr>
          <a:lstStyle/>
          <a:p>
            <a:pPr algn="just">
              <a:lnSpc>
                <a:spcPts val="2947"/>
              </a:lnSpc>
            </a:pPr>
            <a:r>
              <a:rPr lang="en-US" sz="2400" dirty="0">
                <a:latin typeface="Times New Roman" panose="02020603050405020304" pitchFamily="18" charset="0"/>
                <a:cs typeface="Times New Roman" panose="02020603050405020304" pitchFamily="18" charset="0"/>
              </a:rPr>
              <a:t>Farming Assistant is a web application which helps as an assistant to the farmers by providing various kinds of agriculture related information and services like online market place. Farmers also can seek help about farming related problems and get solutions.</a:t>
            </a:r>
          </a:p>
          <a:p>
            <a:pPr algn="just">
              <a:lnSpc>
                <a:spcPts val="2947"/>
              </a:lnSpc>
            </a:pPr>
            <a:endParaRPr lang="en-US" sz="2400" dirty="0">
              <a:solidFill>
                <a:srgbClr val="000000"/>
              </a:solidFill>
              <a:latin typeface="Times New Roman" panose="02020603050405020304" pitchFamily="18" charset="0"/>
              <a:cs typeface="Times New Roman" panose="02020603050405020304" pitchFamily="18" charset="0"/>
            </a:endParaRPr>
          </a:p>
          <a:p>
            <a:pPr algn="just">
              <a:lnSpc>
                <a:spcPts val="2947"/>
              </a:lnSpc>
            </a:pPr>
            <a:r>
              <a:rPr lang="en-US" sz="2400" dirty="0">
                <a:solidFill>
                  <a:srgbClr val="000000"/>
                </a:solidFill>
                <a:latin typeface="Times New Roman" panose="02020603050405020304" pitchFamily="18" charset="0"/>
                <a:cs typeface="Times New Roman" panose="02020603050405020304" pitchFamily="18" charset="0"/>
              </a:rPr>
              <a:t>About 87 percent of rural households rely on agriculture for at least part of their income[1].</a:t>
            </a:r>
            <a:r>
              <a:rPr lang="en-US" sz="2400" dirty="0">
                <a:latin typeface="Times New Roman" panose="02020603050405020304" pitchFamily="18" charset="0"/>
                <a:cs typeface="Times New Roman" panose="02020603050405020304" pitchFamily="18" charset="0"/>
              </a:rPr>
              <a:t> Among them 60% farmers  use cell phone, 46.9% had SSC certificate, 37.4% passed primary,15.7% were above SSC [2]. Also 41 percent of mobile phone users had smartphones in Bangladesh [3].</a:t>
            </a:r>
            <a:endParaRPr lang="en-US" sz="2400" dirty="0">
              <a:solidFill>
                <a:srgbClr val="000000"/>
              </a:solidFill>
              <a:latin typeface="Times New Roman" panose="02020603050405020304" pitchFamily="18" charset="0"/>
              <a:cs typeface="Times New Roman" panose="02020603050405020304" pitchFamily="18" charset="0"/>
            </a:endParaRPr>
          </a:p>
          <a:p>
            <a:pPr algn="just">
              <a:lnSpc>
                <a:spcPts val="2947"/>
              </a:lnSpc>
            </a:pPr>
            <a:endParaRPr lang="en-US" sz="2400" dirty="0">
              <a:solidFill>
                <a:srgbClr val="000000"/>
              </a:solidFill>
              <a:latin typeface="Times New Roman" panose="02020603050405020304" pitchFamily="18" charset="0"/>
              <a:cs typeface="Times New Roman" panose="02020603050405020304" pitchFamily="18" charset="0"/>
            </a:endParaRPr>
          </a:p>
          <a:p>
            <a:pPr algn="just">
              <a:lnSpc>
                <a:spcPts val="2947"/>
              </a:lnSpc>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So the main purpose of developing this system is for the welfare of the farmer and advancement of agricultural sector.</a:t>
            </a:r>
            <a:endParaRPr lang="en-US" sz="2400" dirty="0">
              <a:solidFill>
                <a:srgbClr val="000000"/>
              </a:solidFill>
              <a:latin typeface="Times New Roman" panose="02020603050405020304" pitchFamily="18" charset="0"/>
              <a:cs typeface="Times New Roman" panose="02020603050405020304" pitchFamily="18" charset="0"/>
            </a:endParaRPr>
          </a:p>
          <a:p>
            <a:pPr algn="just">
              <a:lnSpc>
                <a:spcPts val="2947"/>
              </a:lnSpc>
            </a:pPr>
            <a:endParaRPr lang="en-US" sz="2400" dirty="0">
              <a:solidFill>
                <a:srgbClr val="000000"/>
              </a:solidFill>
              <a:latin typeface="Times New Roman" panose="02020603050405020304" pitchFamily="18" charset="0"/>
              <a:cs typeface="Times New Roman" panose="02020603050405020304" pitchFamily="18" charset="0"/>
            </a:endParaRPr>
          </a:p>
          <a:p>
            <a:pPr algn="just">
              <a:lnSpc>
                <a:spcPts val="2947"/>
              </a:lnSpc>
            </a:pPr>
            <a:endParaRPr lang="en-US" sz="2400" dirty="0">
              <a:solidFill>
                <a:srgbClr val="000000"/>
              </a:solidFill>
              <a:latin typeface="Times New Roman" panose="02020603050405020304" pitchFamily="18" charset="0"/>
              <a:cs typeface="Times New Roman" panose="02020603050405020304" pitchFamily="18" charset="0"/>
            </a:endParaRPr>
          </a:p>
        </p:txBody>
      </p:sp>
      <p:sp>
        <p:nvSpPr>
          <p:cNvPr id="6" name="AutoShape 6"/>
          <p:cNvSpPr/>
          <p:nvPr/>
        </p:nvSpPr>
        <p:spPr>
          <a:xfrm>
            <a:off x="9144000" y="9182100"/>
            <a:ext cx="1181508" cy="0"/>
          </a:xfrm>
          <a:prstGeom prst="line">
            <a:avLst/>
          </a:prstGeom>
          <a:ln w="76200" cap="flat">
            <a:solidFill>
              <a:srgbClr val="30B4A6"/>
            </a:solidFill>
            <a:prstDash val="solid"/>
            <a:headEnd type="none" w="sm" len="sm"/>
            <a:tailEnd type="none" w="sm" len="sm"/>
          </a:ln>
        </p:spPr>
      </p:sp>
      <p:sp>
        <p:nvSpPr>
          <p:cNvPr id="7" name="Date Placeholder 6"/>
          <p:cNvSpPr>
            <a:spLocks noGrp="1"/>
          </p:cNvSpPr>
          <p:nvPr>
            <p:ph type="dt" sz="half" idx="10"/>
          </p:nvPr>
        </p:nvSpPr>
        <p:spPr>
          <a:xfrm>
            <a:off x="762000" y="9534525"/>
            <a:ext cx="2133600" cy="365125"/>
          </a:xfrm>
        </p:spPr>
        <p:txBody>
          <a:bodyPr/>
          <a:lstStyle/>
          <a:p>
            <a:fld id="{0A0D69E0-72EC-404F-B274-A250EBA9E090}" type="datetime1">
              <a:rPr lang="en-US" smtClean="0"/>
              <a:t>9/25/2022</a:t>
            </a:fld>
            <a:endParaRPr lang="en-US" dirty="0"/>
          </a:p>
        </p:txBody>
      </p:sp>
      <p:sp>
        <p:nvSpPr>
          <p:cNvPr id="11" name="Rectangle 10"/>
          <p:cNvSpPr/>
          <p:nvPr/>
        </p:nvSpPr>
        <p:spPr>
          <a:xfrm>
            <a:off x="16987430" y="9335755"/>
            <a:ext cx="543739" cy="551561"/>
          </a:xfrm>
          <a:prstGeom prst="rect">
            <a:avLst/>
          </a:prstGeom>
        </p:spPr>
        <p:txBody>
          <a:bodyPr wrap="squar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9164073" y="3771900"/>
            <a:ext cx="2894151" cy="3754205"/>
            <a:chOff x="7157217" y="2563112"/>
            <a:chExt cx="2894151" cy="3754205"/>
          </a:xfrm>
        </p:grpSpPr>
        <p:pic>
          <p:nvPicPr>
            <p:cNvPr id="12" name="Picture 11">
              <a:extLst>
                <a:ext uri="{FF2B5EF4-FFF2-40B4-BE49-F238E27FC236}">
                  <a16:creationId xmlns:a16="http://schemas.microsoft.com/office/drawing/2014/main" id="{8843FFE9-E516-4560-8EBA-894D16FF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29" t="-4934" r="6666" b="11600"/>
            <a:stretch/>
          </p:blipFill>
          <p:spPr>
            <a:xfrm>
              <a:off x="8149921" y="3478308"/>
              <a:ext cx="993898" cy="1063758"/>
            </a:xfrm>
            <a:prstGeom prst="rect">
              <a:avLst/>
            </a:prstGeom>
          </p:spPr>
        </p:pic>
        <p:sp>
          <p:nvSpPr>
            <p:cNvPr id="13" name="Circle: Hollow 9">
              <a:extLst>
                <a:ext uri="{FF2B5EF4-FFF2-40B4-BE49-F238E27FC236}">
                  <a16:creationId xmlns:a16="http://schemas.microsoft.com/office/drawing/2014/main" id="{963ABC2A-CBAE-423D-87A8-1A547F41ADE9}"/>
                </a:ext>
              </a:extLst>
            </p:cNvPr>
            <p:cNvSpPr/>
            <p:nvPr/>
          </p:nvSpPr>
          <p:spPr>
            <a:xfrm>
              <a:off x="7157217" y="2563112"/>
              <a:ext cx="2894151" cy="2894151"/>
            </a:xfrm>
            <a:prstGeom prst="donut">
              <a:avLst>
                <a:gd name="adj" fmla="val 6365"/>
              </a:avLst>
            </a:prstGeom>
            <a:solidFill>
              <a:srgbClr val="1E4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4" name="Rectangle: Top Corners Rounded 10">
              <a:extLst>
                <a:ext uri="{FF2B5EF4-FFF2-40B4-BE49-F238E27FC236}">
                  <a16:creationId xmlns:a16="http://schemas.microsoft.com/office/drawing/2014/main" id="{3EEB902E-F7AF-4352-B6FE-EFB8DE506D2D}"/>
                </a:ext>
              </a:extLst>
            </p:cNvPr>
            <p:cNvSpPr/>
            <p:nvPr/>
          </p:nvSpPr>
          <p:spPr>
            <a:xfrm rot="19737937">
              <a:off x="9442849" y="5071353"/>
              <a:ext cx="309490" cy="1245964"/>
            </a:xfrm>
            <a:prstGeom prst="round2SameRect">
              <a:avLst>
                <a:gd name="adj1" fmla="val 0"/>
                <a:gd name="adj2" fmla="val 50000"/>
              </a:avLst>
            </a:prstGeom>
            <a:solidFill>
              <a:srgbClr val="1E4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a typeface="Open Sans" panose="020B0606030504020204" pitchFamily="34" charset="0"/>
                <a:cs typeface="Times New Roman" panose="02020603050405020304" pitchFamily="18" charset="0"/>
              </a:endParaRPr>
            </a:p>
          </p:txBody>
        </p:sp>
      </p:grpSp>
      <p:sp>
        <p:nvSpPr>
          <p:cNvPr id="15" name="Circle: Hollow 13">
            <a:extLst>
              <a:ext uri="{FF2B5EF4-FFF2-40B4-BE49-F238E27FC236}">
                <a16:creationId xmlns:a16="http://schemas.microsoft.com/office/drawing/2014/main" id="{09441D24-2751-4379-ACF5-538BD59981FA}"/>
              </a:ext>
            </a:extLst>
          </p:cNvPr>
          <p:cNvSpPr/>
          <p:nvPr/>
        </p:nvSpPr>
        <p:spPr>
          <a:xfrm>
            <a:off x="7591176" y="6905721"/>
            <a:ext cx="1295400" cy="1331323"/>
          </a:xfrm>
          <a:prstGeom prst="donut">
            <a:avLst>
              <a:gd name="adj" fmla="val 636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38F6F3DC-5FBA-4856-9284-AF503F1A5FCD}"/>
              </a:ext>
            </a:extLst>
          </p:cNvPr>
          <p:cNvCxnSpPr>
            <a:cxnSpLocks/>
            <a:stCxn id="13" idx="3"/>
            <a:endCxn id="15" idx="0"/>
          </p:cNvCxnSpPr>
          <p:nvPr/>
        </p:nvCxnSpPr>
        <p:spPr>
          <a:xfrm flipH="1">
            <a:off x="8238876" y="6242212"/>
            <a:ext cx="1349036" cy="663509"/>
          </a:xfrm>
          <a:prstGeom prst="line">
            <a:avLst/>
          </a:prstGeom>
          <a:ln>
            <a:solidFill>
              <a:srgbClr val="1E415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B916EDD-106F-47B8-8F9F-276417124832}"/>
              </a:ext>
            </a:extLst>
          </p:cNvPr>
          <p:cNvSpPr txBox="1"/>
          <p:nvPr/>
        </p:nvSpPr>
        <p:spPr>
          <a:xfrm>
            <a:off x="6306851" y="8215357"/>
            <a:ext cx="2202202" cy="646331"/>
          </a:xfrm>
          <a:prstGeom prst="rect">
            <a:avLst/>
          </a:prstGeom>
          <a:noFill/>
        </p:spPr>
        <p:txBody>
          <a:bodyPr wrap="square" rtlCol="0">
            <a:spAutoFit/>
          </a:bodyPr>
          <a:lstStyle/>
          <a:p>
            <a:pPr algn="r"/>
            <a:r>
              <a:rPr lang="en-US" sz="3600" b="1" dirty="0">
                <a:latin typeface="Times New Roman" panose="02020603050405020304" pitchFamily="18" charset="0"/>
                <a:ea typeface="Open Sans" panose="020B0606030504020204" pitchFamily="34" charset="0"/>
                <a:cs typeface="Times New Roman" panose="02020603050405020304" pitchFamily="18" charset="0"/>
              </a:rPr>
              <a:t>Admin</a:t>
            </a:r>
          </a:p>
        </p:txBody>
      </p:sp>
      <p:grpSp>
        <p:nvGrpSpPr>
          <p:cNvPr id="18" name="Group 17"/>
          <p:cNvGrpSpPr/>
          <p:nvPr/>
        </p:nvGrpSpPr>
        <p:grpSpPr>
          <a:xfrm>
            <a:off x="4711015" y="3319534"/>
            <a:ext cx="4772344" cy="1393817"/>
            <a:chOff x="2518964" y="2110746"/>
            <a:chExt cx="4772344" cy="1393817"/>
          </a:xfrm>
        </p:grpSpPr>
        <p:sp>
          <p:nvSpPr>
            <p:cNvPr id="19" name="TextBox 18">
              <a:extLst>
                <a:ext uri="{FF2B5EF4-FFF2-40B4-BE49-F238E27FC236}">
                  <a16:creationId xmlns:a16="http://schemas.microsoft.com/office/drawing/2014/main" id="{8FF70D2F-65C1-4C75-A19D-14E15E999304}"/>
                </a:ext>
              </a:extLst>
            </p:cNvPr>
            <p:cNvSpPr txBox="1"/>
            <p:nvPr/>
          </p:nvSpPr>
          <p:spPr>
            <a:xfrm>
              <a:off x="2518964" y="2307476"/>
              <a:ext cx="1897321" cy="646331"/>
            </a:xfrm>
            <a:prstGeom prst="rect">
              <a:avLst/>
            </a:prstGeom>
            <a:noFill/>
          </p:spPr>
          <p:txBody>
            <a:bodyPr wrap="square" rtlCol="0">
              <a:spAutoFit/>
            </a:bodyPr>
            <a:lstStyle/>
            <a:p>
              <a:pPr algn="r"/>
              <a:r>
                <a:rPr lang="en-US" sz="3600" b="1" dirty="0">
                  <a:latin typeface="Times New Roman" panose="02020603050405020304" pitchFamily="18" charset="0"/>
                  <a:ea typeface="Open Sans" panose="020B0606030504020204" pitchFamily="34" charset="0"/>
                  <a:cs typeface="Times New Roman" panose="02020603050405020304" pitchFamily="18" charset="0"/>
                </a:rPr>
                <a:t>Farmer</a:t>
              </a:r>
            </a:p>
          </p:txBody>
        </p:sp>
        <p:grpSp>
          <p:nvGrpSpPr>
            <p:cNvPr id="20" name="Group 19"/>
            <p:cNvGrpSpPr/>
            <p:nvPr/>
          </p:nvGrpSpPr>
          <p:grpSpPr>
            <a:xfrm>
              <a:off x="4666549" y="2110746"/>
              <a:ext cx="2624759" cy="1393817"/>
              <a:chOff x="4666549" y="2110746"/>
              <a:chExt cx="2624759" cy="1393817"/>
            </a:xfrm>
          </p:grpSpPr>
          <p:grpSp>
            <p:nvGrpSpPr>
              <p:cNvPr id="21" name="Group 20"/>
              <p:cNvGrpSpPr/>
              <p:nvPr/>
            </p:nvGrpSpPr>
            <p:grpSpPr>
              <a:xfrm>
                <a:off x="4666549" y="2110746"/>
                <a:ext cx="2624759" cy="1393817"/>
                <a:chOff x="4666549" y="2110746"/>
                <a:chExt cx="2624759" cy="1393817"/>
              </a:xfrm>
            </p:grpSpPr>
            <p:sp>
              <p:nvSpPr>
                <p:cNvPr id="23" name="Circle: Hollow 11">
                  <a:extLst>
                    <a:ext uri="{FF2B5EF4-FFF2-40B4-BE49-F238E27FC236}">
                      <a16:creationId xmlns:a16="http://schemas.microsoft.com/office/drawing/2014/main" id="{9A18A465-87E4-4BCB-95CA-B3C324F2C85F}"/>
                    </a:ext>
                  </a:extLst>
                </p:cNvPr>
                <p:cNvSpPr/>
                <p:nvPr/>
              </p:nvSpPr>
              <p:spPr>
                <a:xfrm>
                  <a:off x="4666549" y="2110746"/>
                  <a:ext cx="1380276" cy="1393817"/>
                </a:xfrm>
                <a:prstGeom prst="donut">
                  <a:avLst>
                    <a:gd name="adj" fmla="val 636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AB85E553-D9AF-4FD2-AB04-04071813A071}"/>
                    </a:ext>
                  </a:extLst>
                </p:cNvPr>
                <p:cNvCxnSpPr/>
                <p:nvPr/>
              </p:nvCxnSpPr>
              <p:spPr>
                <a:xfrm flipH="1" flipV="1">
                  <a:off x="6046825" y="2953807"/>
                  <a:ext cx="1244483" cy="524501"/>
                </a:xfrm>
                <a:prstGeom prst="line">
                  <a:avLst/>
                </a:prstGeom>
                <a:ln>
                  <a:solidFill>
                    <a:srgbClr val="1E4154"/>
                  </a:solidFill>
                  <a:prstDash val="dash"/>
                </a:ln>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3180" y="2383430"/>
                <a:ext cx="848447" cy="848447"/>
              </a:xfrm>
              <a:prstGeom prst="ellipse">
                <a:avLst/>
              </a:prstGeom>
            </p:spPr>
          </p:pic>
        </p:grpSp>
      </p:grpSp>
      <p:pic>
        <p:nvPicPr>
          <p:cNvPr id="25" name="Picture 2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16297" y="7067150"/>
            <a:ext cx="924269" cy="924269"/>
          </a:xfrm>
          <a:prstGeom prst="rect">
            <a:avLst/>
          </a:prstGeom>
        </p:spPr>
      </p:pic>
      <p:grpSp>
        <p:nvGrpSpPr>
          <p:cNvPr id="26" name="Group 25"/>
          <p:cNvGrpSpPr/>
          <p:nvPr/>
        </p:nvGrpSpPr>
        <p:grpSpPr>
          <a:xfrm>
            <a:off x="12194484" y="3319534"/>
            <a:ext cx="6074103" cy="1367562"/>
            <a:chOff x="10002433" y="2110746"/>
            <a:chExt cx="6074103" cy="1367562"/>
          </a:xfrm>
        </p:grpSpPr>
        <p:sp>
          <p:nvSpPr>
            <p:cNvPr id="27" name="TextBox 26">
              <a:extLst>
                <a:ext uri="{FF2B5EF4-FFF2-40B4-BE49-F238E27FC236}">
                  <a16:creationId xmlns:a16="http://schemas.microsoft.com/office/drawing/2014/main" id="{CE383290-B4C3-4EB8-BF64-99D82AC7E90D}"/>
                </a:ext>
              </a:extLst>
            </p:cNvPr>
            <p:cNvSpPr txBox="1"/>
            <p:nvPr/>
          </p:nvSpPr>
          <p:spPr>
            <a:xfrm>
              <a:off x="12752584" y="2350900"/>
              <a:ext cx="3323952" cy="646331"/>
            </a:xfrm>
            <a:prstGeom prst="rect">
              <a:avLst/>
            </a:prstGeom>
            <a:noFill/>
          </p:spPr>
          <p:txBody>
            <a:bodyPr wrap="square" rtlCol="0">
              <a:spAutoFit/>
            </a:bodyPr>
            <a:lstStyle/>
            <a:p>
              <a:r>
                <a:rPr lang="en-US" sz="3600" b="1" dirty="0">
                  <a:latin typeface="Times New Roman" panose="02020603050405020304" pitchFamily="18" charset="0"/>
                  <a:ea typeface="Open Sans" panose="020B0606030504020204" pitchFamily="34" charset="0"/>
                  <a:cs typeface="Times New Roman" panose="02020603050405020304" pitchFamily="18" charset="0"/>
                </a:rPr>
                <a:t>Customer</a:t>
              </a:r>
            </a:p>
          </p:txBody>
        </p:sp>
        <p:grpSp>
          <p:nvGrpSpPr>
            <p:cNvPr id="28" name="Group 27"/>
            <p:cNvGrpSpPr/>
            <p:nvPr/>
          </p:nvGrpSpPr>
          <p:grpSpPr>
            <a:xfrm>
              <a:off x="10002433" y="2110746"/>
              <a:ext cx="2995624" cy="1367562"/>
              <a:chOff x="10002433" y="2110746"/>
              <a:chExt cx="2995624" cy="1367562"/>
            </a:xfrm>
          </p:grpSpPr>
          <p:sp>
            <p:nvSpPr>
              <p:cNvPr id="29" name="Circle: Hollow 15">
                <a:extLst>
                  <a:ext uri="{FF2B5EF4-FFF2-40B4-BE49-F238E27FC236}">
                    <a16:creationId xmlns:a16="http://schemas.microsoft.com/office/drawing/2014/main" id="{4EB7B320-B14B-4DF5-91BE-7EDDB5A4FACD}"/>
                  </a:ext>
                </a:extLst>
              </p:cNvPr>
              <p:cNvSpPr/>
              <p:nvPr/>
            </p:nvSpPr>
            <p:spPr>
              <a:xfrm>
                <a:off x="11401976" y="2110746"/>
                <a:ext cx="1296417" cy="1367562"/>
              </a:xfrm>
              <a:prstGeom prst="donut">
                <a:avLst>
                  <a:gd name="adj" fmla="val 636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0B17F914-6B8B-4E32-910D-88F95501D66A}"/>
                  </a:ext>
                </a:extLst>
              </p:cNvPr>
              <p:cNvCxnSpPr>
                <a:cxnSpLocks/>
              </p:cNvCxnSpPr>
              <p:nvPr/>
            </p:nvCxnSpPr>
            <p:spPr>
              <a:xfrm flipV="1">
                <a:off x="10002433" y="2766632"/>
                <a:ext cx="1399543" cy="540565"/>
              </a:xfrm>
              <a:prstGeom prst="line">
                <a:avLst/>
              </a:prstGeom>
              <a:ln>
                <a:solidFill>
                  <a:srgbClr val="1E4154"/>
                </a:solidFill>
                <a:prstDash val="dash"/>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61760" y="2200973"/>
                <a:ext cx="1836297" cy="1038382"/>
              </a:xfrm>
              <a:prstGeom prst="rect">
                <a:avLst/>
              </a:prstGeom>
            </p:spPr>
          </p:pic>
        </p:grpSp>
      </p:grpSp>
      <p:grpSp>
        <p:nvGrpSpPr>
          <p:cNvPr id="32" name="Group 31"/>
          <p:cNvGrpSpPr/>
          <p:nvPr/>
        </p:nvGrpSpPr>
        <p:grpSpPr>
          <a:xfrm>
            <a:off x="12194484" y="5495661"/>
            <a:ext cx="6258649" cy="1329994"/>
            <a:chOff x="10002433" y="4286873"/>
            <a:chExt cx="6258649" cy="1329994"/>
          </a:xfrm>
        </p:grpSpPr>
        <p:sp>
          <p:nvSpPr>
            <p:cNvPr id="33" name="Circle: Hollow 14">
              <a:extLst>
                <a:ext uri="{FF2B5EF4-FFF2-40B4-BE49-F238E27FC236}">
                  <a16:creationId xmlns:a16="http://schemas.microsoft.com/office/drawing/2014/main" id="{8FAB79B0-8217-4A2B-A4AB-4E70DCD0CE16}"/>
                </a:ext>
              </a:extLst>
            </p:cNvPr>
            <p:cNvSpPr/>
            <p:nvPr/>
          </p:nvSpPr>
          <p:spPr>
            <a:xfrm>
              <a:off x="11302274" y="4286873"/>
              <a:ext cx="1346926" cy="1329994"/>
            </a:xfrm>
            <a:prstGeom prst="donut">
              <a:avLst>
                <a:gd name="adj" fmla="val 636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ea typeface="Open Sans" panose="020B0606030504020204" pitchFamily="34"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5B599DB9-7B42-4F8F-8539-D9C0E76684B0}"/>
                </a:ext>
              </a:extLst>
            </p:cNvPr>
            <p:cNvCxnSpPr>
              <a:cxnSpLocks/>
              <a:endCxn id="33" idx="2"/>
            </p:cNvCxnSpPr>
            <p:nvPr/>
          </p:nvCxnSpPr>
          <p:spPr>
            <a:xfrm>
              <a:off x="10002433" y="4566878"/>
              <a:ext cx="1299841" cy="384992"/>
            </a:xfrm>
            <a:prstGeom prst="line">
              <a:avLst/>
            </a:prstGeom>
            <a:ln>
              <a:solidFill>
                <a:srgbClr val="1E4154"/>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4F625ED-87C1-42DA-9ED4-6F8341703F61}"/>
                </a:ext>
              </a:extLst>
            </p:cNvPr>
            <p:cNvSpPr txBox="1"/>
            <p:nvPr/>
          </p:nvSpPr>
          <p:spPr>
            <a:xfrm>
              <a:off x="12725361" y="4475530"/>
              <a:ext cx="3535721" cy="646331"/>
            </a:xfrm>
            <a:prstGeom prst="rect">
              <a:avLst/>
            </a:prstGeom>
            <a:noFill/>
          </p:spPr>
          <p:txBody>
            <a:bodyPr wrap="square" rtlCol="0">
              <a:spAutoFit/>
            </a:bodyPr>
            <a:lstStyle/>
            <a:p>
              <a:r>
                <a:rPr lang="en-US" sz="3600" b="1" dirty="0">
                  <a:latin typeface="Times New Roman" panose="02020603050405020304" pitchFamily="18" charset="0"/>
                  <a:ea typeface="Open Sans" panose="020B0606030504020204" pitchFamily="34" charset="0"/>
                  <a:cs typeface="Times New Roman" panose="02020603050405020304" pitchFamily="18" charset="0"/>
                </a:rPr>
                <a:t>Agriculturist</a:t>
              </a:r>
            </a:p>
          </p:txBody>
        </p: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1401976" y="4337120"/>
              <a:ext cx="1164512" cy="1279747"/>
            </a:xfrm>
            <a:prstGeom prst="ellipse">
              <a:avLst/>
            </a:prstGeom>
          </p:spPr>
        </p:pic>
      </p:grpSp>
      <p:pic>
        <p:nvPicPr>
          <p:cNvPr id="37" name="Picture 5"/>
          <p:cNvPicPr>
            <a:picLocks noChangeAspect="1"/>
          </p:cNvPicPr>
          <p:nvPr/>
        </p:nvPicPr>
        <p:blipFill>
          <a:blip r:embed="rId8"/>
          <a:srcRect l="19081" r="19081"/>
          <a:stretch>
            <a:fillRect/>
          </a:stretch>
        </p:blipFill>
        <p:spPr>
          <a:xfrm>
            <a:off x="-16600" y="0"/>
            <a:ext cx="4538934" cy="10287000"/>
          </a:xfrm>
          <a:prstGeom prst="rect">
            <a:avLst/>
          </a:prstGeom>
        </p:spPr>
      </p:pic>
      <p:sp>
        <p:nvSpPr>
          <p:cNvPr id="38" name="Rectangle 37"/>
          <p:cNvSpPr/>
          <p:nvPr/>
        </p:nvSpPr>
        <p:spPr>
          <a:xfrm>
            <a:off x="8895243" y="266700"/>
            <a:ext cx="4158511" cy="1015663"/>
          </a:xfrm>
          <a:prstGeom prst="rect">
            <a:avLst/>
          </a:prstGeom>
        </p:spPr>
        <p:txBody>
          <a:bodyPr wrap="none">
            <a:spAutoFit/>
          </a:bodyPr>
          <a:lstStyle/>
          <a:p>
            <a:pPr algn="ctr"/>
            <a:r>
              <a:rPr lang="en-US" sz="6000" dirty="0">
                <a:solidFill>
                  <a:srgbClr val="000000"/>
                </a:solidFill>
                <a:latin typeface="Times New Roman" panose="02020603050405020304" pitchFamily="18" charset="0"/>
                <a:cs typeface="Times New Roman" panose="02020603050405020304" pitchFamily="18" charset="0"/>
              </a:rPr>
              <a:t>Stakeholders</a:t>
            </a:r>
            <a:endParaRPr lang="en-US" sz="6000" dirty="0">
              <a:latin typeface="Times New Roman" panose="02020603050405020304" pitchFamily="18" charset="0"/>
              <a:cs typeface="Times New Roman" panose="02020603050405020304" pitchFamily="18" charset="0"/>
            </a:endParaRPr>
          </a:p>
        </p:txBody>
      </p:sp>
      <p:sp>
        <p:nvSpPr>
          <p:cNvPr id="87" name="Date Placeholder 86"/>
          <p:cNvSpPr>
            <a:spLocks noGrp="1"/>
          </p:cNvSpPr>
          <p:nvPr>
            <p:ph type="dt" sz="half" idx="10"/>
          </p:nvPr>
        </p:nvSpPr>
        <p:spPr>
          <a:xfrm>
            <a:off x="457200" y="9715500"/>
            <a:ext cx="2133600" cy="365125"/>
          </a:xfrm>
        </p:spPr>
        <p:txBody>
          <a:bodyPr/>
          <a:lstStyle/>
          <a:p>
            <a:fld id="{9AC8DCFF-E709-4DAC-B3A7-C038214AFDB8}" type="datetime1">
              <a:rPr lang="en-US" smtClean="0">
                <a:solidFill>
                  <a:schemeClr val="bg1"/>
                </a:solidFill>
              </a:rPr>
              <a:t>9/25/2022</a:t>
            </a:fld>
            <a:endParaRPr lang="en-US" dirty="0">
              <a:solidFill>
                <a:schemeClr val="bg1"/>
              </a:solidFill>
            </a:endParaRPr>
          </a:p>
        </p:txBody>
      </p:sp>
      <p:sp>
        <p:nvSpPr>
          <p:cNvPr id="89" name="Rectangle 88"/>
          <p:cNvSpPr/>
          <p:nvPr/>
        </p:nvSpPr>
        <p:spPr>
          <a:xfrm>
            <a:off x="17145000" y="9442117"/>
            <a:ext cx="543739" cy="551561"/>
          </a:xfrm>
          <a:prstGeom prst="rect">
            <a:avLst/>
          </a:prstGeom>
        </p:spPr>
        <p:txBody>
          <a:bodyPr wrap="squar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06</a:t>
            </a:r>
          </a:p>
        </p:txBody>
      </p:sp>
    </p:spTree>
    <p:extLst>
      <p:ext uri="{BB962C8B-B14F-4D97-AF65-F5344CB8AC3E}">
        <p14:creationId xmlns:p14="http://schemas.microsoft.com/office/powerpoint/2010/main" val="2110691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19050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5665C"/>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3">
            <a:alphaModFix amt="32999"/>
          </a:blip>
          <a:srcRect l="6144" t="16919" r="5753" b="16156"/>
          <a:stretch>
            <a:fillRect/>
          </a:stretch>
        </p:blipFill>
        <p:spPr>
          <a:xfrm>
            <a:off x="782578" y="1104617"/>
            <a:ext cx="16497300" cy="8610600"/>
          </a:xfrm>
          <a:prstGeom prst="rect">
            <a:avLst/>
          </a:prstGeom>
        </p:spPr>
      </p:pic>
      <p:grpSp>
        <p:nvGrpSpPr>
          <p:cNvPr id="7" name="Group 7"/>
          <p:cNvGrpSpPr/>
          <p:nvPr/>
        </p:nvGrpSpPr>
        <p:grpSpPr>
          <a:xfrm>
            <a:off x="795278" y="1102426"/>
            <a:ext cx="16464021" cy="8689276"/>
            <a:chOff x="0" y="487923"/>
            <a:chExt cx="20932149" cy="10170671"/>
          </a:xfrm>
        </p:grpSpPr>
        <p:sp>
          <p:nvSpPr>
            <p:cNvPr id="8" name="Freeform 8"/>
            <p:cNvSpPr/>
            <p:nvPr/>
          </p:nvSpPr>
          <p:spPr>
            <a:xfrm>
              <a:off x="0" y="487923"/>
              <a:ext cx="20932149" cy="10170671"/>
            </a:xfrm>
            <a:custGeom>
              <a:avLst/>
              <a:gdLst/>
              <a:ahLst/>
              <a:cxnLst/>
              <a:rect l="l" t="t" r="r" b="b"/>
              <a:pathLst>
                <a:path w="20932149" h="10658593">
                  <a:moveTo>
                    <a:pt x="20932149" y="279400"/>
                  </a:moveTo>
                  <a:lnTo>
                    <a:pt x="20932149" y="0"/>
                  </a:lnTo>
                  <a:lnTo>
                    <a:pt x="0" y="0"/>
                  </a:lnTo>
                  <a:lnTo>
                    <a:pt x="0" y="10658593"/>
                  </a:lnTo>
                  <a:lnTo>
                    <a:pt x="20932149" y="10658593"/>
                  </a:lnTo>
                  <a:lnTo>
                    <a:pt x="20932149" y="279400"/>
                  </a:lnTo>
                  <a:close/>
                  <a:moveTo>
                    <a:pt x="20853409" y="279400"/>
                  </a:moveTo>
                  <a:lnTo>
                    <a:pt x="20853409" y="10579853"/>
                  </a:lnTo>
                  <a:lnTo>
                    <a:pt x="78740" y="10579853"/>
                  </a:lnTo>
                  <a:lnTo>
                    <a:pt x="78740" y="78740"/>
                  </a:lnTo>
                  <a:lnTo>
                    <a:pt x="20853409" y="78740"/>
                  </a:lnTo>
                  <a:lnTo>
                    <a:pt x="20853409" y="279400"/>
                  </a:lnTo>
                  <a:close/>
                </a:path>
              </a:pathLst>
            </a:custGeom>
            <a:solidFill>
              <a:srgbClr val="FFFFFF"/>
            </a:solidFill>
          </p:spPr>
        </p:sp>
      </p:grpSp>
      <p:sp>
        <p:nvSpPr>
          <p:cNvPr id="13" name="TextBox 13"/>
          <p:cNvSpPr txBox="1"/>
          <p:nvPr/>
        </p:nvSpPr>
        <p:spPr>
          <a:xfrm>
            <a:off x="3755261" y="11416"/>
            <a:ext cx="10376516" cy="897682"/>
          </a:xfrm>
          <a:prstGeom prst="rect">
            <a:avLst/>
          </a:prstGeom>
        </p:spPr>
        <p:txBody>
          <a:bodyPr lIns="0" tIns="0" rIns="0" bIns="0" rtlCol="0" anchor="t">
            <a:spAutoFit/>
          </a:bodyPr>
          <a:lstStyle/>
          <a:p>
            <a:pPr algn="ctr">
              <a:lnSpc>
                <a:spcPts val="7021"/>
              </a:lnSpc>
            </a:pPr>
            <a:r>
              <a:rPr lang="en-US" sz="6000" spc="600" dirty="0">
                <a:solidFill>
                  <a:srgbClr val="FFFFFF"/>
                </a:solidFill>
                <a:latin typeface="Roboto Bold"/>
              </a:rPr>
              <a:t>Features</a:t>
            </a:r>
          </a:p>
        </p:txBody>
      </p:sp>
      <p:sp>
        <p:nvSpPr>
          <p:cNvPr id="74" name="Google Shape;2590;p30">
            <a:extLst>
              <a:ext uri="{FF2B5EF4-FFF2-40B4-BE49-F238E27FC236}">
                <a16:creationId xmlns:a16="http://schemas.microsoft.com/office/drawing/2014/main" id="{7F46BCA4-7EEB-6C1E-0DD6-0F3DE9B9E93B}"/>
              </a:ext>
            </a:extLst>
          </p:cNvPr>
          <p:cNvSpPr/>
          <p:nvPr/>
        </p:nvSpPr>
        <p:spPr>
          <a:xfrm>
            <a:off x="1597586" y="5673138"/>
            <a:ext cx="15197404" cy="13552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182850" tIns="182850" rIns="182850" bIns="182850" anchor="ctr" anchorCtr="0">
            <a:noAutofit/>
          </a:bodyPr>
          <a:lstStyle/>
          <a:p>
            <a:pPr defTabSz="1828800">
              <a:buClr>
                <a:srgbClr val="000000"/>
              </a:buClr>
            </a:pPr>
            <a:endParaRPr sz="28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5" name="Google Shape;2591;p30">
            <a:extLst>
              <a:ext uri="{FF2B5EF4-FFF2-40B4-BE49-F238E27FC236}">
                <a16:creationId xmlns:a16="http://schemas.microsoft.com/office/drawing/2014/main" id="{FF32883D-474E-1EFA-07C4-C0A6DFA99096}"/>
              </a:ext>
            </a:extLst>
          </p:cNvPr>
          <p:cNvSpPr/>
          <p:nvPr/>
        </p:nvSpPr>
        <p:spPr>
          <a:xfrm>
            <a:off x="1326668" y="5584179"/>
            <a:ext cx="315460" cy="317354"/>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6" name="Google Shape;2592;p30">
            <a:extLst>
              <a:ext uri="{FF2B5EF4-FFF2-40B4-BE49-F238E27FC236}">
                <a16:creationId xmlns:a16="http://schemas.microsoft.com/office/drawing/2014/main" id="{10356567-9325-DEA8-4B71-B088EFE5EFBB}"/>
              </a:ext>
            </a:extLst>
          </p:cNvPr>
          <p:cNvSpPr/>
          <p:nvPr/>
        </p:nvSpPr>
        <p:spPr>
          <a:xfrm>
            <a:off x="16645904" y="5584179"/>
            <a:ext cx="315460" cy="317354"/>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nvGrpSpPr>
          <p:cNvPr id="77" name="Group 76">
            <a:extLst>
              <a:ext uri="{FF2B5EF4-FFF2-40B4-BE49-F238E27FC236}">
                <a16:creationId xmlns:a16="http://schemas.microsoft.com/office/drawing/2014/main" id="{A47875C1-F12C-A365-649E-66CB2B1F9165}"/>
              </a:ext>
            </a:extLst>
          </p:cNvPr>
          <p:cNvGrpSpPr/>
          <p:nvPr/>
        </p:nvGrpSpPr>
        <p:grpSpPr>
          <a:xfrm>
            <a:off x="3130096" y="5541591"/>
            <a:ext cx="400572" cy="1662226"/>
            <a:chOff x="1565048" y="2770795"/>
            <a:chExt cx="200286" cy="831113"/>
          </a:xfrm>
        </p:grpSpPr>
        <p:sp>
          <p:nvSpPr>
            <p:cNvPr id="78" name="Google Shape;2593;p30">
              <a:extLst>
                <a:ext uri="{FF2B5EF4-FFF2-40B4-BE49-F238E27FC236}">
                  <a16:creationId xmlns:a16="http://schemas.microsoft.com/office/drawing/2014/main" id="{5456020C-C544-B565-21C7-63585741BCC9}"/>
                </a:ext>
              </a:extLst>
            </p:cNvPr>
            <p:cNvSpPr/>
            <p:nvPr/>
          </p:nvSpPr>
          <p:spPr>
            <a:xfrm>
              <a:off x="1565048" y="2770795"/>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2594;p30">
              <a:extLst>
                <a:ext uri="{FF2B5EF4-FFF2-40B4-BE49-F238E27FC236}">
                  <a16:creationId xmlns:a16="http://schemas.microsoft.com/office/drawing/2014/main" id="{B5B0E9F8-2076-8EBB-343A-B3312A633275}"/>
                </a:ext>
              </a:extLst>
            </p:cNvPr>
            <p:cNvSpPr/>
            <p:nvPr/>
          </p:nvSpPr>
          <p:spPr>
            <a:xfrm>
              <a:off x="1575679" y="2791600"/>
              <a:ext cx="179023" cy="159257"/>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2595;p30">
              <a:extLst>
                <a:ext uri="{FF2B5EF4-FFF2-40B4-BE49-F238E27FC236}">
                  <a16:creationId xmlns:a16="http://schemas.microsoft.com/office/drawing/2014/main" id="{6B958C50-B92F-F321-D958-C424D0621F03}"/>
                </a:ext>
              </a:extLst>
            </p:cNvPr>
            <p:cNvSpPr/>
            <p:nvPr/>
          </p:nvSpPr>
          <p:spPr>
            <a:xfrm>
              <a:off x="1580537" y="2820133"/>
              <a:ext cx="162557" cy="130693"/>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2604;p30">
              <a:extLst>
                <a:ext uri="{FF2B5EF4-FFF2-40B4-BE49-F238E27FC236}">
                  <a16:creationId xmlns:a16="http://schemas.microsoft.com/office/drawing/2014/main" id="{17D68170-B17B-32D0-98CE-EB8A466546D8}"/>
                </a:ext>
              </a:extLst>
            </p:cNvPr>
            <p:cNvSpPr/>
            <p:nvPr/>
          </p:nvSpPr>
          <p:spPr>
            <a:xfrm>
              <a:off x="1621168" y="3056193"/>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2605;p30">
              <a:extLst>
                <a:ext uri="{FF2B5EF4-FFF2-40B4-BE49-F238E27FC236}">
                  <a16:creationId xmlns:a16="http://schemas.microsoft.com/office/drawing/2014/main" id="{3C2696CA-62EE-BB5B-51FC-790039EAD587}"/>
                </a:ext>
              </a:extLst>
            </p:cNvPr>
            <p:cNvSpPr/>
            <p:nvPr/>
          </p:nvSpPr>
          <p:spPr>
            <a:xfrm>
              <a:off x="1621168" y="3214870"/>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2606;p30">
              <a:extLst>
                <a:ext uri="{FF2B5EF4-FFF2-40B4-BE49-F238E27FC236}">
                  <a16:creationId xmlns:a16="http://schemas.microsoft.com/office/drawing/2014/main" id="{E6B8DFC4-6479-7D19-F3C3-B7FB89108748}"/>
                </a:ext>
              </a:extLst>
            </p:cNvPr>
            <p:cNvSpPr/>
            <p:nvPr/>
          </p:nvSpPr>
          <p:spPr>
            <a:xfrm>
              <a:off x="1621168" y="3372569"/>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2607;p30">
              <a:extLst>
                <a:ext uri="{FF2B5EF4-FFF2-40B4-BE49-F238E27FC236}">
                  <a16:creationId xmlns:a16="http://schemas.microsoft.com/office/drawing/2014/main" id="{6FFB91CA-1F5A-90F9-E74E-5EB1D1115808}"/>
                </a:ext>
              </a:extLst>
            </p:cNvPr>
            <p:cNvSpPr/>
            <p:nvPr/>
          </p:nvSpPr>
          <p:spPr>
            <a:xfrm>
              <a:off x="1621168" y="3531246"/>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grpSp>
        <p:nvGrpSpPr>
          <p:cNvPr id="101" name="Group 100">
            <a:extLst>
              <a:ext uri="{FF2B5EF4-FFF2-40B4-BE49-F238E27FC236}">
                <a16:creationId xmlns:a16="http://schemas.microsoft.com/office/drawing/2014/main" id="{FE051DAC-EF95-3846-9BD6-A912D637825B}"/>
              </a:ext>
            </a:extLst>
          </p:cNvPr>
          <p:cNvGrpSpPr/>
          <p:nvPr/>
        </p:nvGrpSpPr>
        <p:grpSpPr>
          <a:xfrm>
            <a:off x="887961" y="2789804"/>
            <a:ext cx="9442464" cy="5248910"/>
            <a:chOff x="397639" y="1387957"/>
            <a:chExt cx="4721232" cy="2624455"/>
          </a:xfrm>
        </p:grpSpPr>
        <p:sp>
          <p:nvSpPr>
            <p:cNvPr id="102" name="Google Shape;2721;p30">
              <a:extLst>
                <a:ext uri="{FF2B5EF4-FFF2-40B4-BE49-F238E27FC236}">
                  <a16:creationId xmlns:a16="http://schemas.microsoft.com/office/drawing/2014/main" id="{CE37A37F-6BBE-1B35-EE38-7948EEE0255E}"/>
                </a:ext>
              </a:extLst>
            </p:cNvPr>
            <p:cNvSpPr txBox="1"/>
            <p:nvPr/>
          </p:nvSpPr>
          <p:spPr>
            <a:xfrm>
              <a:off x="397639" y="3552117"/>
              <a:ext cx="2588322" cy="460295"/>
            </a:xfrm>
            <a:prstGeom prst="rect">
              <a:avLst/>
            </a:prstGeom>
            <a:noFill/>
            <a:ln>
              <a:noFill/>
            </a:ln>
          </p:spPr>
          <p:txBody>
            <a:bodyPr spcFirstLastPara="1" wrap="square" lIns="182850" tIns="182850" rIns="182850" bIns="182850" anchor="ctr" anchorCtr="0">
              <a:noAutofit/>
            </a:bodyPr>
            <a:lstStyle/>
            <a:p>
              <a:pPr algn="ctr" defTabSz="1828800">
                <a:buClr>
                  <a:srgbClr val="000000"/>
                </a:buClr>
              </a:pPr>
              <a:endParaRPr lang="en-US" sz="3600" b="1" kern="0" dirty="0">
                <a:solidFill>
                  <a:srgbClr val="FFAB40">
                    <a:lumMod val="75000"/>
                  </a:srgbClr>
                </a:solidFill>
                <a:latin typeface="Open Sans" panose="020B0606030504020204" pitchFamily="34" charset="0"/>
                <a:ea typeface="Open Sans" panose="020B0606030504020204" pitchFamily="34" charset="0"/>
                <a:cs typeface="Open Sans" panose="020B0606030504020204" pitchFamily="34" charset="0"/>
                <a:sym typeface="Fira Sans Extra Condensed Medium"/>
              </a:endParaRPr>
            </a:p>
          </p:txBody>
        </p:sp>
        <p:sp>
          <p:nvSpPr>
            <p:cNvPr id="103" name="Google Shape;2722;p30">
              <a:extLst>
                <a:ext uri="{FF2B5EF4-FFF2-40B4-BE49-F238E27FC236}">
                  <a16:creationId xmlns:a16="http://schemas.microsoft.com/office/drawing/2014/main" id="{AEE145AF-14AD-F5A5-1752-5FE67D293D4C}"/>
                </a:ext>
              </a:extLst>
            </p:cNvPr>
            <p:cNvSpPr txBox="1"/>
            <p:nvPr/>
          </p:nvSpPr>
          <p:spPr>
            <a:xfrm>
              <a:off x="3186553" y="1387957"/>
              <a:ext cx="1932318" cy="355200"/>
            </a:xfrm>
            <a:prstGeom prst="rect">
              <a:avLst/>
            </a:prstGeom>
            <a:noFill/>
            <a:ln>
              <a:noFill/>
            </a:ln>
          </p:spPr>
          <p:txBody>
            <a:bodyPr spcFirstLastPara="1" wrap="square" lIns="182850" tIns="182850" rIns="182850" bIns="182850" anchor="ctr" anchorCtr="0">
              <a:noAutofit/>
            </a:bodyPr>
            <a:lstStyle/>
            <a:p>
              <a:pPr algn="ctr" defTabSz="1828800">
                <a:buClr>
                  <a:srgbClr val="000000"/>
                </a:buClr>
              </a:pPr>
              <a:endParaRPr lang="en-US" sz="24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Fira Sans"/>
              </a:endParaRPr>
            </a:p>
            <a:p>
              <a:pPr algn="ctr" defTabSz="1828800">
                <a:buClr>
                  <a:srgbClr val="000000"/>
                </a:buClr>
              </a:pPr>
              <a:r>
                <a:rPr lang="en-US" sz="2400" b="1"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Fira Sans"/>
                </a:rPr>
                <a:t>Agriculture related tips, information are provided as blogs.</a:t>
              </a:r>
              <a:endParaRPr lang="en-US" sz="24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Fira Sans"/>
              </a:endParaRPr>
            </a:p>
          </p:txBody>
        </p:sp>
      </p:grpSp>
      <p:grpSp>
        <p:nvGrpSpPr>
          <p:cNvPr id="104" name="Group 103">
            <a:extLst>
              <a:ext uri="{FF2B5EF4-FFF2-40B4-BE49-F238E27FC236}">
                <a16:creationId xmlns:a16="http://schemas.microsoft.com/office/drawing/2014/main" id="{45D640C7-EAA4-2641-5EF4-B730381DBD39}"/>
              </a:ext>
            </a:extLst>
          </p:cNvPr>
          <p:cNvGrpSpPr/>
          <p:nvPr/>
        </p:nvGrpSpPr>
        <p:grpSpPr>
          <a:xfrm>
            <a:off x="738835" y="7528411"/>
            <a:ext cx="5169592" cy="1767618"/>
            <a:chOff x="2424379" y="1115796"/>
            <a:chExt cx="2584796" cy="883809"/>
          </a:xfrm>
        </p:grpSpPr>
        <p:sp>
          <p:nvSpPr>
            <p:cNvPr id="105" name="Google Shape;2723;p30">
              <a:extLst>
                <a:ext uri="{FF2B5EF4-FFF2-40B4-BE49-F238E27FC236}">
                  <a16:creationId xmlns:a16="http://schemas.microsoft.com/office/drawing/2014/main" id="{239A2A84-315B-070B-16D4-B6AB80BB9BF7}"/>
                </a:ext>
              </a:extLst>
            </p:cNvPr>
            <p:cNvSpPr txBox="1"/>
            <p:nvPr/>
          </p:nvSpPr>
          <p:spPr>
            <a:xfrm>
              <a:off x="2424379" y="1115796"/>
              <a:ext cx="2584796" cy="387133"/>
            </a:xfrm>
            <a:prstGeom prst="rect">
              <a:avLst/>
            </a:prstGeom>
            <a:noFill/>
            <a:ln>
              <a:noFill/>
            </a:ln>
          </p:spPr>
          <p:txBody>
            <a:bodyPr spcFirstLastPara="1" wrap="square" lIns="182850" tIns="182850" rIns="182850" bIns="182850" anchor="ctr" anchorCtr="0">
              <a:noAutofit/>
            </a:bodyPr>
            <a:lstStyle/>
            <a:p>
              <a:pPr algn="ctr" defTabSz="1828800">
                <a:buClr>
                  <a:srgbClr val="000000"/>
                </a:buClr>
                <a:defRPr/>
              </a:pPr>
              <a:r>
                <a:rPr lang="en-US" sz="4000" b="1" kern="0" dirty="0">
                  <a:solidFill>
                    <a:srgbClr val="C18921"/>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 </a:t>
              </a:r>
              <a:r>
                <a:rPr lang="en-US" sz="4000" b="1" kern="0" dirty="0">
                  <a:solidFill>
                    <a:srgbClr val="DD915E"/>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Online marketplace</a:t>
              </a:r>
            </a:p>
          </p:txBody>
        </p:sp>
        <p:sp>
          <p:nvSpPr>
            <p:cNvPr id="106" name="Google Shape;2724;p30">
              <a:extLst>
                <a:ext uri="{FF2B5EF4-FFF2-40B4-BE49-F238E27FC236}">
                  <a16:creationId xmlns:a16="http://schemas.microsoft.com/office/drawing/2014/main" id="{FF8F5107-7B30-3ECF-B220-1948FC40071F}"/>
                </a:ext>
              </a:extLst>
            </p:cNvPr>
            <p:cNvSpPr txBox="1"/>
            <p:nvPr/>
          </p:nvSpPr>
          <p:spPr>
            <a:xfrm>
              <a:off x="2724976" y="1644405"/>
              <a:ext cx="1936437" cy="355200"/>
            </a:xfrm>
            <a:prstGeom prst="rect">
              <a:avLst/>
            </a:prstGeom>
            <a:noFill/>
            <a:ln>
              <a:noFill/>
            </a:ln>
          </p:spPr>
          <p:txBody>
            <a:bodyPr spcFirstLastPara="1" wrap="square" lIns="182850" tIns="182850" rIns="182850" bIns="182850" anchor="ctr" anchorCtr="0">
              <a:noAutofit/>
            </a:bodyPr>
            <a:lstStyle/>
            <a:p>
              <a:pPr algn="ctr" defTabSz="1828800">
                <a:buClr>
                  <a:srgbClr val="000000"/>
                </a:buClr>
              </a:pPr>
              <a:r>
                <a:rPr lang="en-US" sz="2400" b="1"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Fira Sans"/>
                </a:rPr>
                <a:t>Farmers can sell their products online.</a:t>
              </a:r>
            </a:p>
          </p:txBody>
        </p:sp>
      </p:grpSp>
      <p:grpSp>
        <p:nvGrpSpPr>
          <p:cNvPr id="107" name="Group 106">
            <a:extLst>
              <a:ext uri="{FF2B5EF4-FFF2-40B4-BE49-F238E27FC236}">
                <a16:creationId xmlns:a16="http://schemas.microsoft.com/office/drawing/2014/main" id="{DA074050-9703-AFF6-1B27-BE206699FBDF}"/>
              </a:ext>
            </a:extLst>
          </p:cNvPr>
          <p:cNvGrpSpPr/>
          <p:nvPr/>
        </p:nvGrpSpPr>
        <p:grpSpPr>
          <a:xfrm>
            <a:off x="12959966" y="1968363"/>
            <a:ext cx="4397300" cy="1630100"/>
            <a:chOff x="6184147" y="1012523"/>
            <a:chExt cx="2198650" cy="815050"/>
          </a:xfrm>
        </p:grpSpPr>
        <p:sp>
          <p:nvSpPr>
            <p:cNvPr id="108" name="Google Shape;2727;p30">
              <a:extLst>
                <a:ext uri="{FF2B5EF4-FFF2-40B4-BE49-F238E27FC236}">
                  <a16:creationId xmlns:a16="http://schemas.microsoft.com/office/drawing/2014/main" id="{1C5617C1-C85F-A504-6A7E-04820522966F}"/>
                </a:ext>
              </a:extLst>
            </p:cNvPr>
            <p:cNvSpPr txBox="1"/>
            <p:nvPr/>
          </p:nvSpPr>
          <p:spPr>
            <a:xfrm>
              <a:off x="6354880" y="1012523"/>
              <a:ext cx="1765200" cy="260700"/>
            </a:xfrm>
            <a:prstGeom prst="rect">
              <a:avLst/>
            </a:prstGeom>
            <a:noFill/>
            <a:ln>
              <a:noFill/>
            </a:ln>
          </p:spPr>
          <p:txBody>
            <a:bodyPr spcFirstLastPara="1" wrap="square" lIns="182850" tIns="182850" rIns="182850" bIns="182850" anchor="ctr" anchorCtr="0">
              <a:noAutofit/>
            </a:bodyPr>
            <a:lstStyle/>
            <a:p>
              <a:pPr algn="ctr" defTabSz="1828800">
                <a:buClr>
                  <a:srgbClr val="000000"/>
                </a:buClr>
                <a:defRPr/>
              </a:pPr>
              <a:r>
                <a:rPr lang="en-US" sz="4600" b="1" kern="0" dirty="0">
                  <a:solidFill>
                    <a:srgbClr val="DD915E"/>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Help Desk</a:t>
              </a:r>
            </a:p>
            <a:p>
              <a:pPr algn="ctr" defTabSz="1828800">
                <a:buClr>
                  <a:srgbClr val="000000"/>
                </a:buClr>
              </a:pPr>
              <a:endParaRPr lang="en-US" sz="28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Fira Sans Medium"/>
              </a:endParaRPr>
            </a:p>
          </p:txBody>
        </p:sp>
        <p:sp>
          <p:nvSpPr>
            <p:cNvPr id="109" name="Google Shape;2728;p30">
              <a:extLst>
                <a:ext uri="{FF2B5EF4-FFF2-40B4-BE49-F238E27FC236}">
                  <a16:creationId xmlns:a16="http://schemas.microsoft.com/office/drawing/2014/main" id="{A8708024-04BA-4561-5409-61E1F668C4E0}"/>
                </a:ext>
              </a:extLst>
            </p:cNvPr>
            <p:cNvSpPr txBox="1"/>
            <p:nvPr/>
          </p:nvSpPr>
          <p:spPr>
            <a:xfrm>
              <a:off x="6184147" y="1472373"/>
              <a:ext cx="2198650" cy="355200"/>
            </a:xfrm>
            <a:prstGeom prst="rect">
              <a:avLst/>
            </a:prstGeom>
            <a:noFill/>
            <a:ln>
              <a:noFill/>
            </a:ln>
          </p:spPr>
          <p:txBody>
            <a:bodyPr spcFirstLastPara="1" wrap="square" lIns="182850" tIns="182850" rIns="182850" bIns="182850" anchor="ctr" anchorCtr="0">
              <a:noAutofit/>
            </a:bodyPr>
            <a:lstStyle/>
            <a:p>
              <a:pPr defTabSz="1828800">
                <a:buClr>
                  <a:srgbClr val="000000"/>
                </a:buClr>
              </a:pPr>
              <a:r>
                <a:rPr lang="en-US" sz="2400" b="1"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Fira Sans"/>
                </a:rPr>
                <a:t>Farmers can seek help about farming related problems and get solutions from the experts.</a:t>
              </a:r>
            </a:p>
          </p:txBody>
        </p:sp>
      </p:grpSp>
      <p:grpSp>
        <p:nvGrpSpPr>
          <p:cNvPr id="110" name="Group 109">
            <a:extLst>
              <a:ext uri="{FF2B5EF4-FFF2-40B4-BE49-F238E27FC236}">
                <a16:creationId xmlns:a16="http://schemas.microsoft.com/office/drawing/2014/main" id="{66727665-B98F-C1AA-B450-7E69729B4D1C}"/>
              </a:ext>
            </a:extLst>
          </p:cNvPr>
          <p:cNvGrpSpPr/>
          <p:nvPr/>
        </p:nvGrpSpPr>
        <p:grpSpPr>
          <a:xfrm flipV="1">
            <a:off x="6779636" y="6269008"/>
            <a:ext cx="2517504" cy="2892840"/>
            <a:chOff x="795045" y="1239722"/>
            <a:chExt cx="1258752" cy="1446420"/>
          </a:xfrm>
        </p:grpSpPr>
        <p:sp>
          <p:nvSpPr>
            <p:cNvPr id="111" name="Google Shape;2596;p30">
              <a:extLst>
                <a:ext uri="{FF2B5EF4-FFF2-40B4-BE49-F238E27FC236}">
                  <a16:creationId xmlns:a16="http://schemas.microsoft.com/office/drawing/2014/main" id="{9B7E0AC6-02B8-E74A-E014-0C2D30B2B5D3}"/>
                </a:ext>
              </a:extLst>
            </p:cNvPr>
            <p:cNvSpPr/>
            <p:nvPr/>
          </p:nvSpPr>
          <p:spPr>
            <a:xfrm>
              <a:off x="795045" y="1239722"/>
              <a:ext cx="1258752" cy="144642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182850" tIns="182850" rIns="182850" bIns="182850" anchor="ctr" anchorCtr="0">
              <a:noAutofit/>
            </a:bodyPr>
            <a:lstStyle/>
            <a:p>
              <a:pPr defTabSz="1828800">
                <a:buClr>
                  <a:srgbClr val="000000"/>
                </a:buClr>
              </a:pPr>
              <a:endParaRPr sz="28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112" name="Picture 111">
              <a:extLst>
                <a:ext uri="{FF2B5EF4-FFF2-40B4-BE49-F238E27FC236}">
                  <a16:creationId xmlns:a16="http://schemas.microsoft.com/office/drawing/2014/main" id="{78E5B50C-7594-5401-941F-977584D8D8EB}"/>
                </a:ext>
              </a:extLst>
            </p:cNvPr>
            <p:cNvPicPr>
              <a:picLocks noChangeAspect="1"/>
            </p:cNvPicPr>
            <p:nvPr/>
          </p:nvPicPr>
          <p:blipFill>
            <a:blip r:embed="rId4"/>
            <a:stretch>
              <a:fillRect/>
            </a:stretch>
          </p:blipFill>
          <p:spPr>
            <a:xfrm flipV="1">
              <a:off x="1021105" y="1545828"/>
              <a:ext cx="774368" cy="774368"/>
            </a:xfrm>
            <a:prstGeom prst="rect">
              <a:avLst/>
            </a:prstGeom>
          </p:spPr>
        </p:pic>
      </p:grpSp>
      <p:sp>
        <p:nvSpPr>
          <p:cNvPr id="114" name="Google Shape;2600;p30">
            <a:extLst>
              <a:ext uri="{FF2B5EF4-FFF2-40B4-BE49-F238E27FC236}">
                <a16:creationId xmlns:a16="http://schemas.microsoft.com/office/drawing/2014/main" id="{5B945309-D172-C2FA-E007-1FA13F6C6363}"/>
              </a:ext>
            </a:extLst>
          </p:cNvPr>
          <p:cNvSpPr/>
          <p:nvPr/>
        </p:nvSpPr>
        <p:spPr>
          <a:xfrm rot="10800000">
            <a:off x="2071660" y="2590939"/>
            <a:ext cx="2517442" cy="2894796"/>
          </a:xfrm>
          <a:custGeom>
            <a:avLst/>
            <a:gdLst/>
            <a:ahLst/>
            <a:cxnLst/>
            <a:rect l="l" t="t" r="r" b="b"/>
            <a:pathLst>
              <a:path w="41202" h="47378" extrusionOk="0">
                <a:moveTo>
                  <a:pt x="20585" y="1"/>
                </a:moveTo>
                <a:lnTo>
                  <a:pt x="16848" y="6493"/>
                </a:lnTo>
                <a:cubicBezTo>
                  <a:pt x="7252" y="8266"/>
                  <a:pt x="0" y="16659"/>
                  <a:pt x="0" y="26761"/>
                </a:cubicBezTo>
                <a:cubicBezTo>
                  <a:pt x="0" y="38130"/>
                  <a:pt x="9216" y="47377"/>
                  <a:pt x="20585" y="47377"/>
                </a:cubicBezTo>
                <a:cubicBezTo>
                  <a:pt x="31954" y="47377"/>
                  <a:pt x="41202" y="38130"/>
                  <a:pt x="41202" y="26761"/>
                </a:cubicBezTo>
                <a:cubicBezTo>
                  <a:pt x="41202" y="16659"/>
                  <a:pt x="33918" y="8266"/>
                  <a:pt x="24354" y="6493"/>
                </a:cubicBezTo>
                <a:lnTo>
                  <a:pt x="20585" y="1"/>
                </a:lnTo>
                <a:close/>
              </a:path>
            </a:pathLst>
          </a:custGeom>
          <a:solidFill>
            <a:srgbClr val="EEEEE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nvGrpSpPr>
          <p:cNvPr id="119" name="Group 118">
            <a:extLst>
              <a:ext uri="{FF2B5EF4-FFF2-40B4-BE49-F238E27FC236}">
                <a16:creationId xmlns:a16="http://schemas.microsoft.com/office/drawing/2014/main" id="{7E35D496-1945-B335-AD40-E609C5DE63D5}"/>
              </a:ext>
            </a:extLst>
          </p:cNvPr>
          <p:cNvGrpSpPr/>
          <p:nvPr/>
        </p:nvGrpSpPr>
        <p:grpSpPr>
          <a:xfrm>
            <a:off x="13262613" y="6234880"/>
            <a:ext cx="2517442" cy="2894796"/>
            <a:chOff x="6631306" y="3117440"/>
            <a:chExt cx="1258721" cy="1447398"/>
          </a:xfrm>
        </p:grpSpPr>
        <p:sp>
          <p:nvSpPr>
            <p:cNvPr id="120" name="Google Shape;2600;p30">
              <a:extLst>
                <a:ext uri="{FF2B5EF4-FFF2-40B4-BE49-F238E27FC236}">
                  <a16:creationId xmlns:a16="http://schemas.microsoft.com/office/drawing/2014/main" id="{224E357C-3299-7B7A-1A87-CA6FB3DE38B0}"/>
                </a:ext>
              </a:extLst>
            </p:cNvPr>
            <p:cNvSpPr/>
            <p:nvPr/>
          </p:nvSpPr>
          <p:spPr>
            <a:xfrm>
              <a:off x="6631306" y="3117440"/>
              <a:ext cx="1258721" cy="1447398"/>
            </a:xfrm>
            <a:custGeom>
              <a:avLst/>
              <a:gdLst/>
              <a:ahLst/>
              <a:cxnLst/>
              <a:rect l="l" t="t" r="r" b="b"/>
              <a:pathLst>
                <a:path w="41202" h="47378" extrusionOk="0">
                  <a:moveTo>
                    <a:pt x="20585" y="1"/>
                  </a:moveTo>
                  <a:lnTo>
                    <a:pt x="16848" y="6493"/>
                  </a:lnTo>
                  <a:cubicBezTo>
                    <a:pt x="7252" y="8266"/>
                    <a:pt x="0" y="16659"/>
                    <a:pt x="0" y="26761"/>
                  </a:cubicBezTo>
                  <a:cubicBezTo>
                    <a:pt x="0" y="38130"/>
                    <a:pt x="9216" y="47377"/>
                    <a:pt x="20585" y="47377"/>
                  </a:cubicBezTo>
                  <a:cubicBezTo>
                    <a:pt x="31954" y="47377"/>
                    <a:pt x="41202" y="38130"/>
                    <a:pt x="41202" y="26761"/>
                  </a:cubicBezTo>
                  <a:cubicBezTo>
                    <a:pt x="41202" y="16659"/>
                    <a:pt x="33918" y="8266"/>
                    <a:pt x="24354" y="6493"/>
                  </a:cubicBezTo>
                  <a:lnTo>
                    <a:pt x="20585" y="1"/>
                  </a:lnTo>
                  <a:close/>
                </a:path>
              </a:pathLst>
            </a:custGeom>
            <a:solidFill>
              <a:srgbClr val="EEEEE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121" name="Picture 120">
              <a:extLst>
                <a:ext uri="{FF2B5EF4-FFF2-40B4-BE49-F238E27FC236}">
                  <a16:creationId xmlns:a16="http://schemas.microsoft.com/office/drawing/2014/main" id="{4F6E499C-295C-A53B-806D-2B95252BCC75}"/>
                </a:ext>
              </a:extLst>
            </p:cNvPr>
            <p:cNvPicPr>
              <a:picLocks noChangeAspect="1"/>
            </p:cNvPicPr>
            <p:nvPr/>
          </p:nvPicPr>
          <p:blipFill>
            <a:blip r:embed="rId5"/>
            <a:stretch>
              <a:fillRect/>
            </a:stretch>
          </p:blipFill>
          <p:spPr>
            <a:xfrm>
              <a:off x="6870498" y="3500351"/>
              <a:ext cx="825948" cy="825948"/>
            </a:xfrm>
            <a:prstGeom prst="rect">
              <a:avLst/>
            </a:prstGeom>
          </p:spPr>
        </p:pic>
      </p:grpSp>
      <p:grpSp>
        <p:nvGrpSpPr>
          <p:cNvPr id="122" name="Group 121">
            <a:extLst>
              <a:ext uri="{FF2B5EF4-FFF2-40B4-BE49-F238E27FC236}">
                <a16:creationId xmlns:a16="http://schemas.microsoft.com/office/drawing/2014/main" id="{A47875C1-F12C-A365-649E-66CB2B1F9165}"/>
              </a:ext>
            </a:extLst>
          </p:cNvPr>
          <p:cNvGrpSpPr/>
          <p:nvPr/>
        </p:nvGrpSpPr>
        <p:grpSpPr>
          <a:xfrm flipV="1">
            <a:off x="7838103" y="4246659"/>
            <a:ext cx="400572" cy="1662226"/>
            <a:chOff x="1565048" y="2770795"/>
            <a:chExt cx="200286" cy="831113"/>
          </a:xfrm>
        </p:grpSpPr>
        <p:sp>
          <p:nvSpPr>
            <p:cNvPr id="123" name="Google Shape;2593;p30">
              <a:extLst>
                <a:ext uri="{FF2B5EF4-FFF2-40B4-BE49-F238E27FC236}">
                  <a16:creationId xmlns:a16="http://schemas.microsoft.com/office/drawing/2014/main" id="{5456020C-C544-B565-21C7-63585741BCC9}"/>
                </a:ext>
              </a:extLst>
            </p:cNvPr>
            <p:cNvSpPr/>
            <p:nvPr/>
          </p:nvSpPr>
          <p:spPr>
            <a:xfrm>
              <a:off x="1565048" y="2770795"/>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4" name="Google Shape;2594;p30">
              <a:extLst>
                <a:ext uri="{FF2B5EF4-FFF2-40B4-BE49-F238E27FC236}">
                  <a16:creationId xmlns:a16="http://schemas.microsoft.com/office/drawing/2014/main" id="{B5B0E9F8-2076-8EBB-343A-B3312A633275}"/>
                </a:ext>
              </a:extLst>
            </p:cNvPr>
            <p:cNvSpPr/>
            <p:nvPr/>
          </p:nvSpPr>
          <p:spPr>
            <a:xfrm>
              <a:off x="1575679" y="2791600"/>
              <a:ext cx="179023" cy="159257"/>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5" name="Google Shape;2595;p30">
              <a:extLst>
                <a:ext uri="{FF2B5EF4-FFF2-40B4-BE49-F238E27FC236}">
                  <a16:creationId xmlns:a16="http://schemas.microsoft.com/office/drawing/2014/main" id="{6B958C50-B92F-F321-D958-C424D0621F03}"/>
                </a:ext>
              </a:extLst>
            </p:cNvPr>
            <p:cNvSpPr/>
            <p:nvPr/>
          </p:nvSpPr>
          <p:spPr>
            <a:xfrm>
              <a:off x="1580537" y="2820133"/>
              <a:ext cx="162557" cy="130693"/>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6" name="Google Shape;2604;p30">
              <a:extLst>
                <a:ext uri="{FF2B5EF4-FFF2-40B4-BE49-F238E27FC236}">
                  <a16:creationId xmlns:a16="http://schemas.microsoft.com/office/drawing/2014/main" id="{17D68170-B17B-32D0-98CE-EB8A466546D8}"/>
                </a:ext>
              </a:extLst>
            </p:cNvPr>
            <p:cNvSpPr/>
            <p:nvPr/>
          </p:nvSpPr>
          <p:spPr>
            <a:xfrm>
              <a:off x="1621168" y="3056193"/>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7" name="Google Shape;2605;p30">
              <a:extLst>
                <a:ext uri="{FF2B5EF4-FFF2-40B4-BE49-F238E27FC236}">
                  <a16:creationId xmlns:a16="http://schemas.microsoft.com/office/drawing/2014/main" id="{3C2696CA-62EE-BB5B-51FC-790039EAD587}"/>
                </a:ext>
              </a:extLst>
            </p:cNvPr>
            <p:cNvSpPr/>
            <p:nvPr/>
          </p:nvSpPr>
          <p:spPr>
            <a:xfrm>
              <a:off x="1621168" y="3214870"/>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8" name="Google Shape;2606;p30">
              <a:extLst>
                <a:ext uri="{FF2B5EF4-FFF2-40B4-BE49-F238E27FC236}">
                  <a16:creationId xmlns:a16="http://schemas.microsoft.com/office/drawing/2014/main" id="{E6B8DFC4-6479-7D19-F3C3-B7FB89108748}"/>
                </a:ext>
              </a:extLst>
            </p:cNvPr>
            <p:cNvSpPr/>
            <p:nvPr/>
          </p:nvSpPr>
          <p:spPr>
            <a:xfrm>
              <a:off x="1621168" y="3372569"/>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9" name="Google Shape;2607;p30">
              <a:extLst>
                <a:ext uri="{FF2B5EF4-FFF2-40B4-BE49-F238E27FC236}">
                  <a16:creationId xmlns:a16="http://schemas.microsoft.com/office/drawing/2014/main" id="{6FFB91CA-1F5A-90F9-E74E-5EB1D1115808}"/>
                </a:ext>
              </a:extLst>
            </p:cNvPr>
            <p:cNvSpPr/>
            <p:nvPr/>
          </p:nvSpPr>
          <p:spPr>
            <a:xfrm>
              <a:off x="1621168" y="3531246"/>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grpSp>
        <p:nvGrpSpPr>
          <p:cNvPr id="138" name="Group 137">
            <a:extLst>
              <a:ext uri="{FF2B5EF4-FFF2-40B4-BE49-F238E27FC236}">
                <a16:creationId xmlns:a16="http://schemas.microsoft.com/office/drawing/2014/main" id="{A47875C1-F12C-A365-649E-66CB2B1F9165}"/>
              </a:ext>
            </a:extLst>
          </p:cNvPr>
          <p:cNvGrpSpPr/>
          <p:nvPr/>
        </p:nvGrpSpPr>
        <p:grpSpPr>
          <a:xfrm flipV="1">
            <a:off x="14321048" y="4275177"/>
            <a:ext cx="400572" cy="1662226"/>
            <a:chOff x="1565048" y="2770795"/>
            <a:chExt cx="200286" cy="831113"/>
          </a:xfrm>
        </p:grpSpPr>
        <p:sp>
          <p:nvSpPr>
            <p:cNvPr id="139" name="Google Shape;2593;p30">
              <a:extLst>
                <a:ext uri="{FF2B5EF4-FFF2-40B4-BE49-F238E27FC236}">
                  <a16:creationId xmlns:a16="http://schemas.microsoft.com/office/drawing/2014/main" id="{5456020C-C544-B565-21C7-63585741BCC9}"/>
                </a:ext>
              </a:extLst>
            </p:cNvPr>
            <p:cNvSpPr/>
            <p:nvPr/>
          </p:nvSpPr>
          <p:spPr>
            <a:xfrm>
              <a:off x="1565048" y="2770795"/>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0" name="Google Shape;2594;p30">
              <a:extLst>
                <a:ext uri="{FF2B5EF4-FFF2-40B4-BE49-F238E27FC236}">
                  <a16:creationId xmlns:a16="http://schemas.microsoft.com/office/drawing/2014/main" id="{B5B0E9F8-2076-8EBB-343A-B3312A633275}"/>
                </a:ext>
              </a:extLst>
            </p:cNvPr>
            <p:cNvSpPr/>
            <p:nvPr/>
          </p:nvSpPr>
          <p:spPr>
            <a:xfrm>
              <a:off x="1575679" y="2791600"/>
              <a:ext cx="179023" cy="159257"/>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1" name="Google Shape;2595;p30">
              <a:extLst>
                <a:ext uri="{FF2B5EF4-FFF2-40B4-BE49-F238E27FC236}">
                  <a16:creationId xmlns:a16="http://schemas.microsoft.com/office/drawing/2014/main" id="{6B958C50-B92F-F321-D958-C424D0621F03}"/>
                </a:ext>
              </a:extLst>
            </p:cNvPr>
            <p:cNvSpPr/>
            <p:nvPr/>
          </p:nvSpPr>
          <p:spPr>
            <a:xfrm>
              <a:off x="1580537" y="2820133"/>
              <a:ext cx="162557" cy="130693"/>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2" name="Google Shape;2604;p30">
              <a:extLst>
                <a:ext uri="{FF2B5EF4-FFF2-40B4-BE49-F238E27FC236}">
                  <a16:creationId xmlns:a16="http://schemas.microsoft.com/office/drawing/2014/main" id="{17D68170-B17B-32D0-98CE-EB8A466546D8}"/>
                </a:ext>
              </a:extLst>
            </p:cNvPr>
            <p:cNvSpPr/>
            <p:nvPr/>
          </p:nvSpPr>
          <p:spPr>
            <a:xfrm>
              <a:off x="1621168" y="3056193"/>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3" name="Google Shape;2605;p30">
              <a:extLst>
                <a:ext uri="{FF2B5EF4-FFF2-40B4-BE49-F238E27FC236}">
                  <a16:creationId xmlns:a16="http://schemas.microsoft.com/office/drawing/2014/main" id="{3C2696CA-62EE-BB5B-51FC-790039EAD587}"/>
                </a:ext>
              </a:extLst>
            </p:cNvPr>
            <p:cNvSpPr/>
            <p:nvPr/>
          </p:nvSpPr>
          <p:spPr>
            <a:xfrm>
              <a:off x="1621168" y="3214870"/>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4" name="Google Shape;2606;p30">
              <a:extLst>
                <a:ext uri="{FF2B5EF4-FFF2-40B4-BE49-F238E27FC236}">
                  <a16:creationId xmlns:a16="http://schemas.microsoft.com/office/drawing/2014/main" id="{E6B8DFC4-6479-7D19-F3C3-B7FB89108748}"/>
                </a:ext>
              </a:extLst>
            </p:cNvPr>
            <p:cNvSpPr/>
            <p:nvPr/>
          </p:nvSpPr>
          <p:spPr>
            <a:xfrm>
              <a:off x="1621168" y="3372569"/>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5" name="Google Shape;2607;p30">
              <a:extLst>
                <a:ext uri="{FF2B5EF4-FFF2-40B4-BE49-F238E27FC236}">
                  <a16:creationId xmlns:a16="http://schemas.microsoft.com/office/drawing/2014/main" id="{6FFB91CA-1F5A-90F9-E74E-5EB1D1115808}"/>
                </a:ext>
              </a:extLst>
            </p:cNvPr>
            <p:cNvSpPr/>
            <p:nvPr/>
          </p:nvSpPr>
          <p:spPr>
            <a:xfrm>
              <a:off x="1621168" y="3531246"/>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pic>
        <p:nvPicPr>
          <p:cNvPr id="146" name="Picture 145">
            <a:extLst>
              <a:ext uri="{FF2B5EF4-FFF2-40B4-BE49-F238E27FC236}">
                <a16:creationId xmlns:a16="http://schemas.microsoft.com/office/drawing/2014/main" id="{6478D80F-76EC-F980-9C73-67865A1F1FD8}"/>
              </a:ext>
            </a:extLst>
          </p:cNvPr>
          <p:cNvPicPr>
            <a:picLocks noChangeAspect="1"/>
          </p:cNvPicPr>
          <p:nvPr/>
        </p:nvPicPr>
        <p:blipFill>
          <a:blip r:embed="rId6"/>
          <a:stretch>
            <a:fillRect/>
          </a:stretch>
        </p:blipFill>
        <p:spPr>
          <a:xfrm rot="10800000" flipV="1">
            <a:off x="2490013" y="3297777"/>
            <a:ext cx="1707480" cy="1373220"/>
          </a:xfrm>
          <a:prstGeom prst="rect">
            <a:avLst/>
          </a:prstGeom>
        </p:spPr>
      </p:pic>
      <p:sp>
        <p:nvSpPr>
          <p:cNvPr id="147" name="Rectangle 146"/>
          <p:cNvSpPr/>
          <p:nvPr/>
        </p:nvSpPr>
        <p:spPr>
          <a:xfrm>
            <a:off x="7416661" y="1858343"/>
            <a:ext cx="1941558" cy="830997"/>
          </a:xfrm>
          <a:prstGeom prst="rect">
            <a:avLst/>
          </a:prstGeom>
        </p:spPr>
        <p:txBody>
          <a:bodyPr wrap="none">
            <a:spAutoFit/>
          </a:bodyPr>
          <a:lstStyle/>
          <a:p>
            <a:pPr algn="ctr" defTabSz="1828800">
              <a:buClr>
                <a:srgbClr val="000000"/>
              </a:buClr>
            </a:pPr>
            <a:r>
              <a:rPr lang="en-US" sz="3600" b="1" kern="0" dirty="0">
                <a:solidFill>
                  <a:srgbClr val="DD915E"/>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 </a:t>
            </a:r>
            <a:r>
              <a:rPr lang="en-US" sz="4800" b="1" kern="0" dirty="0">
                <a:solidFill>
                  <a:srgbClr val="DD915E"/>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Blogs</a:t>
            </a:r>
          </a:p>
        </p:txBody>
      </p:sp>
      <p:sp>
        <p:nvSpPr>
          <p:cNvPr id="148" name="Date Placeholder 147"/>
          <p:cNvSpPr>
            <a:spLocks noGrp="1"/>
          </p:cNvSpPr>
          <p:nvPr>
            <p:ph type="dt" sz="half" idx="10"/>
          </p:nvPr>
        </p:nvSpPr>
        <p:spPr>
          <a:xfrm>
            <a:off x="0" y="9389306"/>
            <a:ext cx="2133600" cy="365125"/>
          </a:xfrm>
        </p:spPr>
        <p:txBody>
          <a:bodyPr/>
          <a:lstStyle/>
          <a:p>
            <a:fld id="{31011A80-32C2-442E-B695-5B937A7C7A43}" type="datetime1">
              <a:rPr lang="en-US" smtClean="0">
                <a:solidFill>
                  <a:schemeClr val="bg1"/>
                </a:solidFill>
              </a:rPr>
              <a:t>9/25/2022</a:t>
            </a:fld>
            <a:endParaRPr lang="en-US" dirty="0">
              <a:solidFill>
                <a:schemeClr val="bg1"/>
              </a:solidFill>
            </a:endParaRPr>
          </a:p>
        </p:txBody>
      </p:sp>
      <p:sp>
        <p:nvSpPr>
          <p:cNvPr id="150" name="Rectangle 149"/>
          <p:cNvSpPr/>
          <p:nvPr/>
        </p:nvSpPr>
        <p:spPr>
          <a:xfrm>
            <a:off x="17279876" y="9275633"/>
            <a:ext cx="543740" cy="551561"/>
          </a:xfrm>
          <a:prstGeom prst="rect">
            <a:avLst/>
          </a:prstGeom>
        </p:spPr>
        <p:txBody>
          <a:bodyPr wrap="none">
            <a:spAutoFit/>
          </a:bodyPr>
          <a:lstStyle/>
          <a:p>
            <a:pPr algn="ctr">
              <a:lnSpc>
                <a:spcPts val="3919"/>
              </a:lnSpc>
            </a:pPr>
            <a:r>
              <a:rPr lang="en-US" sz="2800" b="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07</a:t>
            </a:r>
          </a:p>
        </p:txBody>
      </p:sp>
      <p:sp>
        <p:nvSpPr>
          <p:cNvPr id="59" name="Google Shape;2596;p30">
            <a:extLst>
              <a:ext uri="{FF2B5EF4-FFF2-40B4-BE49-F238E27FC236}">
                <a16:creationId xmlns:a16="http://schemas.microsoft.com/office/drawing/2014/main" id="{9B7E0AC6-02B8-E74A-E014-0C2D30B2B5D3}"/>
              </a:ext>
            </a:extLst>
          </p:cNvPr>
          <p:cNvSpPr/>
          <p:nvPr/>
        </p:nvSpPr>
        <p:spPr>
          <a:xfrm>
            <a:off x="10011560" y="2555926"/>
            <a:ext cx="2517504" cy="289284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182850" tIns="182850" rIns="182850" bIns="182850" anchor="ctr" anchorCtr="0">
            <a:noAutofit/>
          </a:bodyPr>
          <a:lstStyle/>
          <a:p>
            <a:pPr defTabSz="1828800">
              <a:buClr>
                <a:srgbClr val="000000"/>
              </a:buClr>
            </a:pPr>
            <a:endParaRPr sz="2800"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60" name="Picture 59">
            <a:extLst>
              <a:ext uri="{FF2B5EF4-FFF2-40B4-BE49-F238E27FC236}">
                <a16:creationId xmlns:a16="http://schemas.microsoft.com/office/drawing/2014/main" id="{78E5B50C-7594-5401-941F-977584D8D8EB}"/>
              </a:ext>
            </a:extLst>
          </p:cNvPr>
          <p:cNvPicPr>
            <a:picLocks noChangeAspect="1"/>
          </p:cNvPicPr>
          <p:nvPr/>
        </p:nvPicPr>
        <p:blipFill>
          <a:blip r:embed="rId4"/>
          <a:stretch>
            <a:fillRect/>
          </a:stretch>
        </p:blipFill>
        <p:spPr>
          <a:xfrm flipH="1" flipV="1">
            <a:off x="10495944" y="3237385"/>
            <a:ext cx="1548736" cy="1548736"/>
          </a:xfrm>
          <a:prstGeom prst="rect">
            <a:avLst/>
          </a:prstGeom>
        </p:spPr>
      </p:pic>
      <p:grpSp>
        <p:nvGrpSpPr>
          <p:cNvPr id="69" name="Group 68">
            <a:extLst>
              <a:ext uri="{FF2B5EF4-FFF2-40B4-BE49-F238E27FC236}">
                <a16:creationId xmlns:a16="http://schemas.microsoft.com/office/drawing/2014/main" id="{A47875C1-F12C-A365-649E-66CB2B1F9165}"/>
              </a:ext>
            </a:extLst>
          </p:cNvPr>
          <p:cNvGrpSpPr/>
          <p:nvPr/>
        </p:nvGrpSpPr>
        <p:grpSpPr>
          <a:xfrm>
            <a:off x="11067591" y="5584179"/>
            <a:ext cx="400572" cy="1662226"/>
            <a:chOff x="1565048" y="2770795"/>
            <a:chExt cx="200286" cy="831113"/>
          </a:xfrm>
        </p:grpSpPr>
        <p:sp>
          <p:nvSpPr>
            <p:cNvPr id="70" name="Google Shape;2593;p30">
              <a:extLst>
                <a:ext uri="{FF2B5EF4-FFF2-40B4-BE49-F238E27FC236}">
                  <a16:creationId xmlns:a16="http://schemas.microsoft.com/office/drawing/2014/main" id="{5456020C-C544-B565-21C7-63585741BCC9}"/>
                </a:ext>
              </a:extLst>
            </p:cNvPr>
            <p:cNvSpPr/>
            <p:nvPr/>
          </p:nvSpPr>
          <p:spPr>
            <a:xfrm>
              <a:off x="1565048" y="2770795"/>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1" name="Google Shape;2594;p30">
              <a:extLst>
                <a:ext uri="{FF2B5EF4-FFF2-40B4-BE49-F238E27FC236}">
                  <a16:creationId xmlns:a16="http://schemas.microsoft.com/office/drawing/2014/main" id="{B5B0E9F8-2076-8EBB-343A-B3312A633275}"/>
                </a:ext>
              </a:extLst>
            </p:cNvPr>
            <p:cNvSpPr/>
            <p:nvPr/>
          </p:nvSpPr>
          <p:spPr>
            <a:xfrm>
              <a:off x="1575679" y="2791600"/>
              <a:ext cx="179023" cy="159257"/>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2" name="Google Shape;2595;p30">
              <a:extLst>
                <a:ext uri="{FF2B5EF4-FFF2-40B4-BE49-F238E27FC236}">
                  <a16:creationId xmlns:a16="http://schemas.microsoft.com/office/drawing/2014/main" id="{6B958C50-B92F-F321-D958-C424D0621F03}"/>
                </a:ext>
              </a:extLst>
            </p:cNvPr>
            <p:cNvSpPr/>
            <p:nvPr/>
          </p:nvSpPr>
          <p:spPr>
            <a:xfrm>
              <a:off x="1580537" y="2820133"/>
              <a:ext cx="162557" cy="130693"/>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3" name="Google Shape;2604;p30">
              <a:extLst>
                <a:ext uri="{FF2B5EF4-FFF2-40B4-BE49-F238E27FC236}">
                  <a16:creationId xmlns:a16="http://schemas.microsoft.com/office/drawing/2014/main" id="{17D68170-B17B-32D0-98CE-EB8A466546D8}"/>
                </a:ext>
              </a:extLst>
            </p:cNvPr>
            <p:cNvSpPr/>
            <p:nvPr/>
          </p:nvSpPr>
          <p:spPr>
            <a:xfrm>
              <a:off x="1621168" y="3056193"/>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2605;p30">
              <a:extLst>
                <a:ext uri="{FF2B5EF4-FFF2-40B4-BE49-F238E27FC236}">
                  <a16:creationId xmlns:a16="http://schemas.microsoft.com/office/drawing/2014/main" id="{3C2696CA-62EE-BB5B-51FC-790039EAD587}"/>
                </a:ext>
              </a:extLst>
            </p:cNvPr>
            <p:cNvSpPr/>
            <p:nvPr/>
          </p:nvSpPr>
          <p:spPr>
            <a:xfrm>
              <a:off x="1621168" y="3214870"/>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2606;p30">
              <a:extLst>
                <a:ext uri="{FF2B5EF4-FFF2-40B4-BE49-F238E27FC236}">
                  <a16:creationId xmlns:a16="http://schemas.microsoft.com/office/drawing/2014/main" id="{E6B8DFC4-6479-7D19-F3C3-B7FB89108748}"/>
                </a:ext>
              </a:extLst>
            </p:cNvPr>
            <p:cNvSpPr/>
            <p:nvPr/>
          </p:nvSpPr>
          <p:spPr>
            <a:xfrm>
              <a:off x="1621168" y="3372569"/>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7" name="Google Shape;2607;p30">
              <a:extLst>
                <a:ext uri="{FF2B5EF4-FFF2-40B4-BE49-F238E27FC236}">
                  <a16:creationId xmlns:a16="http://schemas.microsoft.com/office/drawing/2014/main" id="{6FFB91CA-1F5A-90F9-E74E-5EB1D1115808}"/>
                </a:ext>
              </a:extLst>
            </p:cNvPr>
            <p:cNvSpPr/>
            <p:nvPr/>
          </p:nvSpPr>
          <p:spPr>
            <a:xfrm>
              <a:off x="1621168" y="3531246"/>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sp>
        <p:nvSpPr>
          <p:cNvPr id="9" name="Rectangle 8"/>
          <p:cNvSpPr/>
          <p:nvPr/>
        </p:nvSpPr>
        <p:spPr>
          <a:xfrm>
            <a:off x="9606491" y="7995165"/>
            <a:ext cx="3680816" cy="646331"/>
          </a:xfrm>
          <a:prstGeom prst="rect">
            <a:avLst/>
          </a:prstGeom>
        </p:spPr>
        <p:txBody>
          <a:bodyPr wrap="none">
            <a:spAutoFit/>
          </a:bodyPr>
          <a:lstStyle/>
          <a:p>
            <a:pPr algn="ctr" defTabSz="1828800">
              <a:buClr>
                <a:srgbClr val="000000"/>
              </a:buClr>
            </a:pPr>
            <a:r>
              <a:rPr lang="en-US" b="1"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Fira Sans"/>
              </a:rPr>
              <a:t>Latest </a:t>
            </a:r>
            <a:r>
              <a:rPr lang="en-US" b="1" kern="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Fira Sans"/>
              </a:rPr>
              <a:t>govt</a:t>
            </a:r>
            <a:r>
              <a:rPr lang="en-US" b="1"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Fira Sans"/>
              </a:rPr>
              <a:t> notices are </a:t>
            </a:r>
          </a:p>
          <a:p>
            <a:pPr algn="ctr" defTabSz="1828800">
              <a:buClr>
                <a:srgbClr val="000000"/>
              </a:buClr>
            </a:pPr>
            <a:r>
              <a:rPr lang="en-US" b="1"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Fira Sans"/>
              </a:rPr>
              <a:t>provided in the notice section.</a:t>
            </a:r>
            <a:endParaRPr lang="en-US" kern="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Fira Sans"/>
            </a:endParaRPr>
          </a:p>
        </p:txBody>
      </p:sp>
      <p:sp>
        <p:nvSpPr>
          <p:cNvPr id="10" name="Rectangle 9"/>
          <p:cNvSpPr/>
          <p:nvPr/>
        </p:nvSpPr>
        <p:spPr>
          <a:xfrm>
            <a:off x="10488970" y="7255253"/>
            <a:ext cx="1859805" cy="769441"/>
          </a:xfrm>
          <a:prstGeom prst="rect">
            <a:avLst/>
          </a:prstGeom>
        </p:spPr>
        <p:txBody>
          <a:bodyPr wrap="none">
            <a:spAutoFit/>
          </a:bodyPr>
          <a:lstStyle/>
          <a:p>
            <a:r>
              <a:rPr lang="en-US" sz="3600" b="1" kern="0" dirty="0">
                <a:solidFill>
                  <a:srgbClr val="C18921"/>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 </a:t>
            </a:r>
            <a:r>
              <a:rPr lang="en-US" sz="4400" b="1" kern="0" dirty="0">
                <a:solidFill>
                  <a:srgbClr val="DD915E"/>
                </a:solidFill>
                <a:latin typeface="Open Sans" panose="020B0606030504020204" pitchFamily="34" charset="0"/>
                <a:ea typeface="Open Sans" panose="020B0606030504020204" pitchFamily="34" charset="0"/>
                <a:cs typeface="Open Sans" panose="020B0606030504020204" pitchFamily="34" charset="0"/>
                <a:sym typeface="Fira Sans Extra Condensed Medium"/>
              </a:rPr>
              <a:t>News</a:t>
            </a:r>
            <a:endParaRPr lang="en-US" sz="4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66805" y="-231693"/>
            <a:ext cx="4252888" cy="10518693"/>
            <a:chOff x="0" y="0"/>
            <a:chExt cx="1120102" cy="2770355"/>
          </a:xfrm>
        </p:grpSpPr>
        <p:sp>
          <p:nvSpPr>
            <p:cNvPr id="3"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a:stretch>
            <a:fillRect/>
          </a:stretch>
        </p:blipFill>
        <p:spPr>
          <a:xfrm>
            <a:off x="11992311" y="1028700"/>
            <a:ext cx="5952789" cy="10154011"/>
          </a:xfrm>
          <a:prstGeom prst="rect">
            <a:avLst/>
          </a:prstGeom>
        </p:spPr>
      </p:pic>
      <p:pic>
        <p:nvPicPr>
          <p:cNvPr id="6" name="Picture 6"/>
          <p:cNvPicPr>
            <a:picLocks noChangeAspect="1"/>
          </p:cNvPicPr>
          <p:nvPr/>
        </p:nvPicPr>
        <p:blipFill>
          <a:blip r:embed="rId3"/>
          <a:srcRect/>
          <a:stretch>
            <a:fillRect/>
          </a:stretch>
        </p:blipFill>
        <p:spPr>
          <a:xfrm>
            <a:off x="10589283" y="8877300"/>
            <a:ext cx="8775090" cy="2709309"/>
          </a:xfrm>
          <a:prstGeom prst="rect">
            <a:avLst/>
          </a:prstGeom>
        </p:spPr>
      </p:pic>
      <p:grpSp>
        <p:nvGrpSpPr>
          <p:cNvPr id="7" name="Group 7"/>
          <p:cNvGrpSpPr/>
          <p:nvPr/>
        </p:nvGrpSpPr>
        <p:grpSpPr>
          <a:xfrm>
            <a:off x="2107118" y="4186588"/>
            <a:ext cx="7469237" cy="224077"/>
            <a:chOff x="0" y="0"/>
            <a:chExt cx="9958983" cy="298769"/>
          </a:xfrm>
        </p:grpSpPr>
        <p:grpSp>
          <p:nvGrpSpPr>
            <p:cNvPr id="8" name="Group 8"/>
            <p:cNvGrpSpPr>
              <a:grpSpLocks noChangeAspect="1"/>
            </p:cNvGrpSpPr>
            <p:nvPr/>
          </p:nvGrpSpPr>
          <p:grpSpPr>
            <a:xfrm>
              <a:off x="0" y="0"/>
              <a:ext cx="9958983" cy="298769"/>
              <a:chOff x="0" y="0"/>
              <a:chExt cx="1270000" cy="38100"/>
            </a:xfrm>
          </p:grpSpPr>
          <p:sp>
            <p:nvSpPr>
              <p:cNvPr id="9" name="Freeform 9"/>
              <p:cNvSpPr/>
              <p:nvPr/>
            </p:nvSpPr>
            <p:spPr>
              <a:xfrm>
                <a:off x="0" y="0"/>
                <a:ext cx="1270000" cy="38100"/>
              </a:xfrm>
              <a:custGeom>
                <a:avLst/>
                <a:gdLst/>
                <a:ahLst/>
                <a:cxnLst/>
                <a:rect l="l" t="t" r="r" b="b"/>
                <a:pathLst>
                  <a:path w="1270000" h="38100">
                    <a:moveTo>
                      <a:pt x="0" y="0"/>
                    </a:moveTo>
                    <a:lnTo>
                      <a:pt x="1270000" y="0"/>
                    </a:lnTo>
                    <a:lnTo>
                      <a:pt x="1270000" y="38100"/>
                    </a:lnTo>
                    <a:lnTo>
                      <a:pt x="0" y="38100"/>
                    </a:lnTo>
                    <a:lnTo>
                      <a:pt x="0" y="0"/>
                    </a:lnTo>
                    <a:close/>
                  </a:path>
                </a:pathLst>
              </a:custGeom>
              <a:solidFill>
                <a:srgbClr val="05665C"/>
              </a:solidFill>
            </p:spPr>
          </p:sp>
          <p:sp>
            <p:nvSpPr>
              <p:cNvPr id="10" name="Freeform 10"/>
              <p:cNvSpPr/>
              <p:nvPr/>
            </p:nvSpPr>
            <p:spPr>
              <a:xfrm>
                <a:off x="0" y="0"/>
                <a:ext cx="952500" cy="38100"/>
              </a:xfrm>
              <a:custGeom>
                <a:avLst/>
                <a:gdLst/>
                <a:ahLst/>
                <a:cxnLst/>
                <a:rect l="l" t="t" r="r" b="b"/>
                <a:pathLst>
                  <a:path w="952500" h="38100">
                    <a:moveTo>
                      <a:pt x="0" y="0"/>
                    </a:moveTo>
                    <a:lnTo>
                      <a:pt x="952500" y="0"/>
                    </a:lnTo>
                    <a:lnTo>
                      <a:pt x="952500" y="38100"/>
                    </a:lnTo>
                    <a:lnTo>
                      <a:pt x="0" y="38100"/>
                    </a:lnTo>
                    <a:lnTo>
                      <a:pt x="0" y="0"/>
                    </a:lnTo>
                    <a:close/>
                  </a:path>
                </a:pathLst>
              </a:custGeom>
              <a:solidFill>
                <a:srgbClr val="30B4A6"/>
              </a:solidFill>
            </p:spPr>
          </p:sp>
        </p:grpSp>
      </p:grpSp>
      <p:grpSp>
        <p:nvGrpSpPr>
          <p:cNvPr id="11" name="Group 11"/>
          <p:cNvGrpSpPr/>
          <p:nvPr/>
        </p:nvGrpSpPr>
        <p:grpSpPr>
          <a:xfrm>
            <a:off x="2107118" y="8980620"/>
            <a:ext cx="7469237" cy="224077"/>
            <a:chOff x="0" y="0"/>
            <a:chExt cx="9958983" cy="298769"/>
          </a:xfrm>
        </p:grpSpPr>
        <p:grpSp>
          <p:nvGrpSpPr>
            <p:cNvPr id="12" name="Group 12"/>
            <p:cNvGrpSpPr>
              <a:grpSpLocks noChangeAspect="1"/>
            </p:cNvGrpSpPr>
            <p:nvPr/>
          </p:nvGrpSpPr>
          <p:grpSpPr>
            <a:xfrm>
              <a:off x="0" y="0"/>
              <a:ext cx="9958983" cy="298769"/>
              <a:chOff x="0" y="0"/>
              <a:chExt cx="1270000" cy="38100"/>
            </a:xfrm>
          </p:grpSpPr>
          <p:sp>
            <p:nvSpPr>
              <p:cNvPr id="13" name="Freeform 13"/>
              <p:cNvSpPr/>
              <p:nvPr/>
            </p:nvSpPr>
            <p:spPr>
              <a:xfrm>
                <a:off x="0" y="0"/>
                <a:ext cx="1270000" cy="38100"/>
              </a:xfrm>
              <a:custGeom>
                <a:avLst/>
                <a:gdLst/>
                <a:ahLst/>
                <a:cxnLst/>
                <a:rect l="l" t="t" r="r" b="b"/>
                <a:pathLst>
                  <a:path w="1270000" h="38100">
                    <a:moveTo>
                      <a:pt x="0" y="0"/>
                    </a:moveTo>
                    <a:lnTo>
                      <a:pt x="1270000" y="0"/>
                    </a:lnTo>
                    <a:lnTo>
                      <a:pt x="1270000" y="38100"/>
                    </a:lnTo>
                    <a:lnTo>
                      <a:pt x="0" y="38100"/>
                    </a:lnTo>
                    <a:lnTo>
                      <a:pt x="0" y="0"/>
                    </a:lnTo>
                    <a:close/>
                  </a:path>
                </a:pathLst>
              </a:custGeom>
              <a:solidFill>
                <a:srgbClr val="05665C"/>
              </a:solidFill>
            </p:spPr>
          </p:sp>
          <p:sp>
            <p:nvSpPr>
              <p:cNvPr id="14" name="Freeform 14"/>
              <p:cNvSpPr/>
              <p:nvPr/>
            </p:nvSpPr>
            <p:spPr>
              <a:xfrm>
                <a:off x="0" y="0"/>
                <a:ext cx="952500" cy="38100"/>
              </a:xfrm>
              <a:custGeom>
                <a:avLst/>
                <a:gdLst/>
                <a:ahLst/>
                <a:cxnLst/>
                <a:rect l="l" t="t" r="r" b="b"/>
                <a:pathLst>
                  <a:path w="952500" h="38100">
                    <a:moveTo>
                      <a:pt x="0" y="0"/>
                    </a:moveTo>
                    <a:lnTo>
                      <a:pt x="952500" y="0"/>
                    </a:lnTo>
                    <a:lnTo>
                      <a:pt x="952500" y="38100"/>
                    </a:lnTo>
                    <a:lnTo>
                      <a:pt x="0" y="38100"/>
                    </a:lnTo>
                    <a:lnTo>
                      <a:pt x="0" y="0"/>
                    </a:lnTo>
                    <a:close/>
                  </a:path>
                </a:pathLst>
              </a:custGeom>
              <a:solidFill>
                <a:srgbClr val="30B4A6"/>
              </a:solidFill>
            </p:spPr>
          </p:sp>
        </p:grpSp>
      </p:grpSp>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3177556"/>
            <a:ext cx="606556" cy="679614"/>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8010192"/>
            <a:ext cx="606556" cy="641010"/>
          </a:xfrm>
          <a:prstGeom prst="rect">
            <a:avLst/>
          </a:prstGeom>
        </p:spPr>
      </p:pic>
      <p:sp>
        <p:nvSpPr>
          <p:cNvPr id="17" name="TextBox 17"/>
          <p:cNvSpPr txBox="1"/>
          <p:nvPr/>
        </p:nvSpPr>
        <p:spPr>
          <a:xfrm>
            <a:off x="1028700" y="1047750"/>
            <a:ext cx="9560583" cy="1013098"/>
          </a:xfrm>
          <a:prstGeom prst="rect">
            <a:avLst/>
          </a:prstGeom>
        </p:spPr>
        <p:txBody>
          <a:bodyPr lIns="0" tIns="0" rIns="0" bIns="0" rtlCol="0" anchor="t">
            <a:spAutoFit/>
          </a:bodyPr>
          <a:lstStyle/>
          <a:p>
            <a:pPr>
              <a:lnSpc>
                <a:spcPts val="7887"/>
              </a:lnSpc>
            </a:pPr>
            <a:r>
              <a:rPr lang="en-US" sz="6799" dirty="0">
                <a:solidFill>
                  <a:srgbClr val="000000"/>
                </a:solidFill>
                <a:latin typeface="Roboto Bold"/>
              </a:rPr>
              <a:t>Why use this system</a:t>
            </a:r>
          </a:p>
        </p:txBody>
      </p:sp>
      <p:sp>
        <p:nvSpPr>
          <p:cNvPr id="19" name="TextBox 19"/>
          <p:cNvSpPr txBox="1"/>
          <p:nvPr/>
        </p:nvSpPr>
        <p:spPr>
          <a:xfrm>
            <a:off x="2107118" y="6499200"/>
            <a:ext cx="7570282" cy="1088824"/>
          </a:xfrm>
          <a:prstGeom prst="rect">
            <a:avLst/>
          </a:prstGeom>
        </p:spPr>
        <p:txBody>
          <a:bodyPr wrap="square" lIns="0" tIns="0" rIns="0" bIns="0" rtlCol="0" anchor="t">
            <a:spAutoFit/>
          </a:bodyPr>
          <a:lstStyle/>
          <a:p>
            <a:pPr>
              <a:lnSpc>
                <a:spcPts val="2947"/>
              </a:lnSpc>
            </a:pPr>
            <a:r>
              <a:rPr lang="en-US" sz="2400" dirty="0">
                <a:latin typeface="Times New Roman" panose="02020603050405020304" pitchFamily="18" charset="0"/>
                <a:cs typeface="Times New Roman" panose="02020603050405020304" pitchFamily="18" charset="0"/>
              </a:rPr>
              <a:t>Provides a wider market to the farmer to sell their products by cutting down the mediator.</a:t>
            </a:r>
          </a:p>
          <a:p>
            <a:pPr>
              <a:lnSpc>
                <a:spcPts val="2947"/>
              </a:lnSpc>
            </a:pPr>
            <a:endParaRPr lang="en-US" sz="2199" dirty="0">
              <a:solidFill>
                <a:srgbClr val="000000"/>
              </a:solidFill>
              <a:latin typeface="Times New Roman" panose="02020603050405020304" pitchFamily="18" charset="0"/>
              <a:cs typeface="Times New Roman" panose="02020603050405020304" pitchFamily="18" charset="0"/>
            </a:endParaRPr>
          </a:p>
        </p:txBody>
      </p:sp>
      <p:grpSp>
        <p:nvGrpSpPr>
          <p:cNvPr id="21" name="Group 7"/>
          <p:cNvGrpSpPr/>
          <p:nvPr/>
        </p:nvGrpSpPr>
        <p:grpSpPr>
          <a:xfrm>
            <a:off x="2107118" y="5935889"/>
            <a:ext cx="7469237" cy="224077"/>
            <a:chOff x="0" y="0"/>
            <a:chExt cx="9958983" cy="298769"/>
          </a:xfrm>
        </p:grpSpPr>
        <p:grpSp>
          <p:nvGrpSpPr>
            <p:cNvPr id="22" name="Group 8"/>
            <p:cNvGrpSpPr>
              <a:grpSpLocks noChangeAspect="1"/>
            </p:cNvGrpSpPr>
            <p:nvPr/>
          </p:nvGrpSpPr>
          <p:grpSpPr>
            <a:xfrm>
              <a:off x="0" y="0"/>
              <a:ext cx="9958983" cy="298769"/>
              <a:chOff x="0" y="0"/>
              <a:chExt cx="1270000" cy="38100"/>
            </a:xfrm>
          </p:grpSpPr>
          <p:sp>
            <p:nvSpPr>
              <p:cNvPr id="23" name="Freeform 9"/>
              <p:cNvSpPr/>
              <p:nvPr/>
            </p:nvSpPr>
            <p:spPr>
              <a:xfrm>
                <a:off x="0" y="0"/>
                <a:ext cx="1270000" cy="38100"/>
              </a:xfrm>
              <a:custGeom>
                <a:avLst/>
                <a:gdLst/>
                <a:ahLst/>
                <a:cxnLst/>
                <a:rect l="l" t="t" r="r" b="b"/>
                <a:pathLst>
                  <a:path w="1270000" h="38100">
                    <a:moveTo>
                      <a:pt x="0" y="0"/>
                    </a:moveTo>
                    <a:lnTo>
                      <a:pt x="1270000" y="0"/>
                    </a:lnTo>
                    <a:lnTo>
                      <a:pt x="1270000" y="38100"/>
                    </a:lnTo>
                    <a:lnTo>
                      <a:pt x="0" y="38100"/>
                    </a:lnTo>
                    <a:lnTo>
                      <a:pt x="0" y="0"/>
                    </a:lnTo>
                    <a:close/>
                  </a:path>
                </a:pathLst>
              </a:custGeom>
              <a:solidFill>
                <a:srgbClr val="05665C"/>
              </a:solidFill>
            </p:spPr>
          </p:sp>
          <p:sp>
            <p:nvSpPr>
              <p:cNvPr id="24" name="Freeform 10"/>
              <p:cNvSpPr/>
              <p:nvPr/>
            </p:nvSpPr>
            <p:spPr>
              <a:xfrm>
                <a:off x="0" y="0"/>
                <a:ext cx="952500" cy="38100"/>
              </a:xfrm>
              <a:custGeom>
                <a:avLst/>
                <a:gdLst/>
                <a:ahLst/>
                <a:cxnLst/>
                <a:rect l="l" t="t" r="r" b="b"/>
                <a:pathLst>
                  <a:path w="952500" h="38100">
                    <a:moveTo>
                      <a:pt x="0" y="0"/>
                    </a:moveTo>
                    <a:lnTo>
                      <a:pt x="952500" y="0"/>
                    </a:lnTo>
                    <a:lnTo>
                      <a:pt x="952500" y="38100"/>
                    </a:lnTo>
                    <a:lnTo>
                      <a:pt x="0" y="38100"/>
                    </a:lnTo>
                    <a:lnTo>
                      <a:pt x="0" y="0"/>
                    </a:lnTo>
                    <a:close/>
                  </a:path>
                </a:pathLst>
              </a:custGeom>
              <a:solidFill>
                <a:srgbClr val="30B4A6"/>
              </a:solidFill>
            </p:spPr>
          </p:sp>
        </p:grpSp>
      </p:grpSp>
      <p:pic>
        <p:nvPicPr>
          <p:cNvPr id="2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4926857"/>
            <a:ext cx="606556" cy="679614"/>
          </a:xfrm>
          <a:prstGeom prst="rect">
            <a:avLst/>
          </a:prstGeom>
        </p:spPr>
      </p:pic>
      <p:sp>
        <p:nvSpPr>
          <p:cNvPr id="26" name="TextBox 19"/>
          <p:cNvSpPr txBox="1"/>
          <p:nvPr/>
        </p:nvSpPr>
        <p:spPr>
          <a:xfrm>
            <a:off x="2107118" y="4864537"/>
            <a:ext cx="8103682" cy="743793"/>
          </a:xfrm>
          <a:prstGeom prst="rect">
            <a:avLst/>
          </a:prstGeom>
        </p:spPr>
        <p:txBody>
          <a:bodyPr wrap="square" lIns="0" tIns="0" rIns="0" bIns="0" rtlCol="0" anchor="t">
            <a:spAutoFit/>
          </a:bodyPr>
          <a:lstStyle/>
          <a:p>
            <a:pPr>
              <a:lnSpc>
                <a:spcPts val="2947"/>
              </a:lnSpc>
            </a:pPr>
            <a:r>
              <a:rPr lang="en-US" sz="2400" dirty="0"/>
              <a:t>Help the farmers by providing easy access and effective utilization of agricultural information and news.</a:t>
            </a:r>
            <a:endParaRPr lang="en-US" sz="2199" dirty="0">
              <a:solidFill>
                <a:srgbClr val="000000"/>
              </a:solidFill>
              <a:latin typeface="Lato"/>
            </a:endParaRPr>
          </a:p>
        </p:txBody>
      </p:sp>
      <p:grpSp>
        <p:nvGrpSpPr>
          <p:cNvPr id="27" name="Group 11"/>
          <p:cNvGrpSpPr/>
          <p:nvPr/>
        </p:nvGrpSpPr>
        <p:grpSpPr>
          <a:xfrm>
            <a:off x="2107118" y="7560737"/>
            <a:ext cx="7469237" cy="224077"/>
            <a:chOff x="0" y="0"/>
            <a:chExt cx="9958983" cy="298769"/>
          </a:xfrm>
        </p:grpSpPr>
        <p:grpSp>
          <p:nvGrpSpPr>
            <p:cNvPr id="28" name="Group 12"/>
            <p:cNvGrpSpPr>
              <a:grpSpLocks noChangeAspect="1"/>
            </p:cNvGrpSpPr>
            <p:nvPr/>
          </p:nvGrpSpPr>
          <p:grpSpPr>
            <a:xfrm>
              <a:off x="0" y="0"/>
              <a:ext cx="9958983" cy="298769"/>
              <a:chOff x="0" y="0"/>
              <a:chExt cx="1270000" cy="38100"/>
            </a:xfrm>
          </p:grpSpPr>
          <p:sp>
            <p:nvSpPr>
              <p:cNvPr id="29" name="Freeform 13"/>
              <p:cNvSpPr/>
              <p:nvPr/>
            </p:nvSpPr>
            <p:spPr>
              <a:xfrm>
                <a:off x="0" y="0"/>
                <a:ext cx="1270000" cy="38100"/>
              </a:xfrm>
              <a:custGeom>
                <a:avLst/>
                <a:gdLst/>
                <a:ahLst/>
                <a:cxnLst/>
                <a:rect l="l" t="t" r="r" b="b"/>
                <a:pathLst>
                  <a:path w="1270000" h="38100">
                    <a:moveTo>
                      <a:pt x="0" y="0"/>
                    </a:moveTo>
                    <a:lnTo>
                      <a:pt x="1270000" y="0"/>
                    </a:lnTo>
                    <a:lnTo>
                      <a:pt x="1270000" y="38100"/>
                    </a:lnTo>
                    <a:lnTo>
                      <a:pt x="0" y="38100"/>
                    </a:lnTo>
                    <a:lnTo>
                      <a:pt x="0" y="0"/>
                    </a:lnTo>
                    <a:close/>
                  </a:path>
                </a:pathLst>
              </a:custGeom>
              <a:solidFill>
                <a:srgbClr val="05665C"/>
              </a:solidFill>
            </p:spPr>
          </p:sp>
          <p:sp>
            <p:nvSpPr>
              <p:cNvPr id="30" name="Freeform 14"/>
              <p:cNvSpPr/>
              <p:nvPr/>
            </p:nvSpPr>
            <p:spPr>
              <a:xfrm>
                <a:off x="0" y="0"/>
                <a:ext cx="952500" cy="38100"/>
              </a:xfrm>
              <a:custGeom>
                <a:avLst/>
                <a:gdLst/>
                <a:ahLst/>
                <a:cxnLst/>
                <a:rect l="l" t="t" r="r" b="b"/>
                <a:pathLst>
                  <a:path w="952500" h="38100">
                    <a:moveTo>
                      <a:pt x="0" y="0"/>
                    </a:moveTo>
                    <a:lnTo>
                      <a:pt x="952500" y="0"/>
                    </a:lnTo>
                    <a:lnTo>
                      <a:pt x="952500" y="38100"/>
                    </a:lnTo>
                    <a:lnTo>
                      <a:pt x="0" y="38100"/>
                    </a:lnTo>
                    <a:lnTo>
                      <a:pt x="0" y="0"/>
                    </a:lnTo>
                    <a:close/>
                  </a:path>
                </a:pathLst>
              </a:custGeom>
              <a:solidFill>
                <a:srgbClr val="30B4A6"/>
              </a:solidFill>
            </p:spPr>
          </p:sp>
        </p:grpSp>
      </p:grpSp>
      <p:pic>
        <p:nvPicPr>
          <p:cNvPr id="31"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6590309"/>
            <a:ext cx="606556" cy="641010"/>
          </a:xfrm>
          <a:prstGeom prst="rect">
            <a:avLst/>
          </a:prstGeom>
        </p:spPr>
      </p:pic>
      <p:sp>
        <p:nvSpPr>
          <p:cNvPr id="33" name="TextBox 20"/>
          <p:cNvSpPr txBox="1"/>
          <p:nvPr/>
        </p:nvSpPr>
        <p:spPr>
          <a:xfrm>
            <a:off x="2107118" y="2625463"/>
            <a:ext cx="7469237" cy="1115690"/>
          </a:xfrm>
          <a:prstGeom prst="rect">
            <a:avLst/>
          </a:prstGeom>
        </p:spPr>
        <p:txBody>
          <a:bodyPr wrap="square" lIns="0" tIns="0" rIns="0" bIns="0" rtlCol="0" anchor="t">
            <a:spAutoFit/>
          </a:bodyPr>
          <a:lstStyle/>
          <a:p>
            <a:pPr>
              <a:lnSpc>
                <a:spcPts val="2947"/>
              </a:lnSpc>
            </a:pPr>
            <a:r>
              <a:rPr lang="en-US" sz="2199" dirty="0">
                <a:solidFill>
                  <a:srgbClr val="000000"/>
                </a:solidFill>
                <a:latin typeface="Lato"/>
              </a:rPr>
              <a:t>Farmers can sell their products  and also can get the agricultural notices and tips at the same platform . Also they don’t need to access various website for government notices.</a:t>
            </a:r>
          </a:p>
        </p:txBody>
      </p:sp>
      <p:sp>
        <p:nvSpPr>
          <p:cNvPr id="34" name="TextBox 19"/>
          <p:cNvSpPr txBox="1"/>
          <p:nvPr/>
        </p:nvSpPr>
        <p:spPr>
          <a:xfrm>
            <a:off x="2107118" y="8003834"/>
            <a:ext cx="7570282" cy="1115690"/>
          </a:xfrm>
          <a:prstGeom prst="rect">
            <a:avLst/>
          </a:prstGeom>
        </p:spPr>
        <p:txBody>
          <a:bodyPr wrap="square" lIns="0" tIns="0" rIns="0" bIns="0" rtlCol="0" anchor="t">
            <a:spAutoFit/>
          </a:bodyPr>
          <a:lstStyle/>
          <a:p>
            <a:pPr>
              <a:lnSpc>
                <a:spcPts val="2947"/>
              </a:lnSpc>
            </a:pPr>
            <a:r>
              <a:rPr lang="en-US" sz="2400" dirty="0">
                <a:latin typeface="Times New Roman" panose="02020603050405020304" pitchFamily="18" charset="0"/>
                <a:cs typeface="Times New Roman" panose="02020603050405020304" pitchFamily="18" charset="0"/>
              </a:rPr>
              <a:t>Our system interface is very user friendly even a novice person  can use it. </a:t>
            </a:r>
          </a:p>
          <a:p>
            <a:pPr>
              <a:lnSpc>
                <a:spcPts val="2947"/>
              </a:lnSpc>
            </a:pPr>
            <a:endParaRPr lang="en-US" sz="2199" dirty="0">
              <a:solidFill>
                <a:srgbClr val="000000"/>
              </a:solidFill>
              <a:latin typeface="Times New Roman" panose="02020603050405020304" pitchFamily="18" charset="0"/>
              <a:cs typeface="Times New Roman" panose="02020603050405020304" pitchFamily="18" charset="0"/>
            </a:endParaRPr>
          </a:p>
        </p:txBody>
      </p:sp>
      <p:sp>
        <p:nvSpPr>
          <p:cNvPr id="35" name="Date Placeholder 34"/>
          <p:cNvSpPr>
            <a:spLocks noGrp="1"/>
          </p:cNvSpPr>
          <p:nvPr>
            <p:ph type="dt" sz="half" idx="10"/>
          </p:nvPr>
        </p:nvSpPr>
        <p:spPr>
          <a:xfrm>
            <a:off x="381000" y="9564387"/>
            <a:ext cx="2133600" cy="365125"/>
          </a:xfrm>
        </p:spPr>
        <p:txBody>
          <a:bodyPr/>
          <a:lstStyle/>
          <a:p>
            <a:fld id="{B03A8048-E0F3-4CB8-9F9E-7CDCD273EBD5}" type="datetime1">
              <a:rPr lang="en-US" smtClean="0"/>
              <a:t>9/25/2022</a:t>
            </a:fld>
            <a:endParaRPr lang="en-US"/>
          </a:p>
        </p:txBody>
      </p:sp>
      <p:sp>
        <p:nvSpPr>
          <p:cNvPr id="37" name="Rectangle 36"/>
          <p:cNvSpPr/>
          <p:nvPr/>
        </p:nvSpPr>
        <p:spPr>
          <a:xfrm>
            <a:off x="17416788" y="9586524"/>
            <a:ext cx="543740" cy="551561"/>
          </a:xfrm>
          <a:prstGeom prst="rect">
            <a:avLst/>
          </a:prstGeom>
        </p:spPr>
        <p:txBody>
          <a:bodyPr wrap="none">
            <a:spAutoFit/>
          </a:bodyPr>
          <a:lstStyle/>
          <a:p>
            <a:pPr algn="ctr">
              <a:lnSpc>
                <a:spcPts val="3919"/>
              </a:lnSpc>
            </a:pPr>
            <a:r>
              <a:rPr lang="en-US" sz="2800" b="1"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p:cNvGrpSpPr/>
          <p:nvPr/>
        </p:nvGrpSpPr>
        <p:grpSpPr>
          <a:xfrm rot="5400000" flipH="1">
            <a:off x="8302729" y="-8270772"/>
            <a:ext cx="1697783" cy="18272761"/>
            <a:chOff x="0" y="0"/>
            <a:chExt cx="1120102" cy="2770355"/>
          </a:xfrm>
        </p:grpSpPr>
        <p:sp>
          <p:nvSpPr>
            <p:cNvPr id="27" name="Freeform 3"/>
            <p:cNvSpPr/>
            <p:nvPr/>
          </p:nvSpPr>
          <p:spPr>
            <a:xfrm>
              <a:off x="0" y="0"/>
              <a:ext cx="1120102" cy="2770355"/>
            </a:xfrm>
            <a:custGeom>
              <a:avLst/>
              <a:gdLst/>
              <a:ahLst/>
              <a:cxnLst/>
              <a:rect l="l" t="t" r="r" b="b"/>
              <a:pathLst>
                <a:path w="1120102" h="2770355">
                  <a:moveTo>
                    <a:pt x="0" y="0"/>
                  </a:moveTo>
                  <a:lnTo>
                    <a:pt x="1120102" y="0"/>
                  </a:lnTo>
                  <a:lnTo>
                    <a:pt x="1120102" y="2770355"/>
                  </a:lnTo>
                  <a:lnTo>
                    <a:pt x="0" y="2770355"/>
                  </a:lnTo>
                  <a:close/>
                </a:path>
              </a:pathLst>
            </a:custGeom>
            <a:solidFill>
              <a:srgbClr val="30B4A6"/>
            </a:solidFill>
          </p:spPr>
        </p:sp>
        <p:sp>
          <p:nvSpPr>
            <p:cNvPr id="28"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4419600" y="322190"/>
            <a:ext cx="8991600" cy="1086836"/>
          </a:xfrm>
          <a:prstGeom prst="rect">
            <a:avLst/>
          </a:prstGeom>
        </p:spPr>
        <p:txBody>
          <a:bodyPr wrap="square" lIns="0" tIns="0" rIns="0" bIns="0" rtlCol="0" anchor="t">
            <a:spAutoFit/>
          </a:bodyPr>
          <a:lstStyle/>
          <a:p>
            <a:pPr algn="ctr">
              <a:lnSpc>
                <a:spcPts val="9279"/>
              </a:lnSpc>
            </a:pPr>
            <a:r>
              <a:rPr lang="en-US" sz="6000" dirty="0">
                <a:solidFill>
                  <a:srgbClr val="000000"/>
                </a:solidFill>
                <a:latin typeface="Roboto Bold"/>
              </a:rPr>
              <a:t>User Interface(Notice)</a:t>
            </a:r>
          </a:p>
        </p:txBody>
      </p:sp>
      <p:sp>
        <p:nvSpPr>
          <p:cNvPr id="24" name="Rectangle 23"/>
          <p:cNvSpPr/>
          <p:nvPr/>
        </p:nvSpPr>
        <p:spPr>
          <a:xfrm>
            <a:off x="1371600" y="4533900"/>
            <a:ext cx="5105400" cy="4056495"/>
          </a:xfrm>
          <a:prstGeom prst="rect">
            <a:avLst/>
          </a:prstGeom>
        </p:spPr>
        <p:txBody>
          <a:bodyPr wrap="square">
            <a:spAutoFit/>
          </a:bodyPr>
          <a:lstStyle/>
          <a:p>
            <a:pPr lvl="0" algn="just">
              <a:lnSpc>
                <a:spcPct val="115000"/>
              </a:lnSpc>
            </a:pPr>
            <a:r>
              <a:rPr lang="en-US" sz="2800" dirty="0"/>
              <a:t>By clicking on the “</a:t>
            </a:r>
            <a:r>
              <a:rPr lang="en-US" sz="2800" dirty="0" err="1"/>
              <a:t>খবরাখবর</a:t>
            </a:r>
            <a:r>
              <a:rPr lang="en-US" sz="2800" dirty="0"/>
              <a:t>” option from the navigation bar users can see the latest </a:t>
            </a:r>
            <a:r>
              <a:rPr lang="en-US" sz="2800" dirty="0" err="1"/>
              <a:t>Govt</a:t>
            </a:r>
            <a:r>
              <a:rPr lang="en-US" sz="2800" dirty="0"/>
              <a:t> </a:t>
            </a:r>
            <a:r>
              <a:rPr lang="en-US" sz="2800" dirty="0" err="1"/>
              <a:t>notices,district</a:t>
            </a:r>
            <a:r>
              <a:rPr lang="en-US" sz="2800" dirty="0"/>
              <a:t> wise weather information and division wise live market price of various farm products.</a:t>
            </a:r>
          </a:p>
          <a:p>
            <a:pPr algn="just">
              <a:lnSpc>
                <a:spcPct val="115000"/>
              </a:lnSpc>
            </a:pPr>
            <a:endParaRPr lang="en-US" sz="2800" dirty="0">
              <a:effectLst/>
              <a:latin typeface="Arial" panose="020B0604020202020204" pitchFamily="34" charset="0"/>
              <a:ea typeface="Arial" panose="020B0604020202020204" pitchFamily="34" charset="0"/>
            </a:endParaRPr>
          </a:p>
        </p:txBody>
      </p:sp>
      <p:sp>
        <p:nvSpPr>
          <p:cNvPr id="2" name="Date Placeholder 1"/>
          <p:cNvSpPr>
            <a:spLocks noGrp="1"/>
          </p:cNvSpPr>
          <p:nvPr>
            <p:ph type="dt" sz="half" idx="10"/>
          </p:nvPr>
        </p:nvSpPr>
        <p:spPr>
          <a:xfrm>
            <a:off x="457200" y="9645650"/>
            <a:ext cx="2133600" cy="365125"/>
          </a:xfrm>
        </p:spPr>
        <p:txBody>
          <a:bodyPr/>
          <a:lstStyle/>
          <a:p>
            <a:fld id="{ECD1AE98-DD84-423C-B9C6-DEA45698E83D}" type="datetime1">
              <a:rPr lang="en-US" smtClean="0"/>
              <a:t>9/25/2022</a:t>
            </a:fld>
            <a:endParaRPr lang="en-US"/>
          </a:p>
        </p:txBody>
      </p:sp>
      <p:sp>
        <p:nvSpPr>
          <p:cNvPr id="4" name="Rectangle 3"/>
          <p:cNvSpPr/>
          <p:nvPr/>
        </p:nvSpPr>
        <p:spPr>
          <a:xfrm>
            <a:off x="17221203" y="9369869"/>
            <a:ext cx="543740" cy="551561"/>
          </a:xfrm>
          <a:prstGeom prst="rect">
            <a:avLst/>
          </a:prstGeom>
        </p:spPr>
        <p:txBody>
          <a:bodyPr wrap="none">
            <a:spAutoFit/>
          </a:bodyPr>
          <a:lstStyle/>
          <a:p>
            <a:pPr algn="ctr">
              <a:lnSpc>
                <a:spcPts val="3919"/>
              </a:lnSpc>
            </a:pPr>
            <a:r>
              <a:rPr lang="en-US" sz="2800" b="1" dirty="0">
                <a:latin typeface="Times New Roman" panose="02020603050405020304" pitchFamily="18" charset="0"/>
                <a:ea typeface="Open Sans" panose="020B0606030504020204" pitchFamily="34" charset="0"/>
                <a:cs typeface="Times New Roman" panose="02020603050405020304" pitchFamily="18" charset="0"/>
              </a:rPr>
              <a:t>09</a:t>
            </a:r>
          </a:p>
        </p:txBody>
      </p:sp>
      <p:pic>
        <p:nvPicPr>
          <p:cNvPr id="6" name="Picture 5">
            <a:extLst>
              <a:ext uri="{FF2B5EF4-FFF2-40B4-BE49-F238E27FC236}">
                <a16:creationId xmlns:a16="http://schemas.microsoft.com/office/drawing/2014/main" id="{34E4D9D2-0DDE-D26A-F869-87D8A3E88A30}"/>
              </a:ext>
            </a:extLst>
          </p:cNvPr>
          <p:cNvPicPr>
            <a:picLocks noChangeAspect="1"/>
          </p:cNvPicPr>
          <p:nvPr/>
        </p:nvPicPr>
        <p:blipFill>
          <a:blip r:embed="rId2"/>
          <a:stretch>
            <a:fillRect/>
          </a:stretch>
        </p:blipFill>
        <p:spPr>
          <a:xfrm>
            <a:off x="8610600" y="3467100"/>
            <a:ext cx="9335769" cy="5029199"/>
          </a:xfrm>
          <a:prstGeom prst="rect">
            <a:avLst/>
          </a:prstGeom>
        </p:spPr>
      </p:pic>
    </p:spTree>
    <p:extLst>
      <p:ext uri="{BB962C8B-B14F-4D97-AF65-F5344CB8AC3E}">
        <p14:creationId xmlns:p14="http://schemas.microsoft.com/office/powerpoint/2010/main" val="1083008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2142</TotalTime>
  <Words>762</Words>
  <Application>Microsoft Office PowerPoint</Application>
  <PresentationFormat>Custom</PresentationFormat>
  <Paragraphs>139</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Lato</vt:lpstr>
      <vt:lpstr>Times New Roman</vt:lpstr>
      <vt:lpstr>Roboto</vt:lpstr>
      <vt:lpstr>Calibri</vt:lpstr>
      <vt:lpstr>Open Sans</vt:lpstr>
      <vt:lpstr>Arial</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Vintage Library Furniture Animated Illustration Book Report Education Presentation</dc:title>
  <dc:creator>HP</dc:creator>
  <cp:lastModifiedBy>Ishrat</cp:lastModifiedBy>
  <cp:revision>51</cp:revision>
  <dcterms:created xsi:type="dcterms:W3CDTF">2006-08-16T00:00:00Z</dcterms:created>
  <dcterms:modified xsi:type="dcterms:W3CDTF">2022-09-25T09:26:01Z</dcterms:modified>
  <dc:identifier>DAFDNg3cVHQ</dc:identifier>
</cp:coreProperties>
</file>